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1175" r:id="rId5"/>
    <p:sldId id="1392" r:id="rId6"/>
    <p:sldId id="1377" r:id="rId7"/>
    <p:sldId id="1414" r:id="rId8"/>
    <p:sldId id="1402" r:id="rId9"/>
    <p:sldId id="1413" r:id="rId10"/>
    <p:sldId id="1437" r:id="rId11"/>
    <p:sldId id="1436" r:id="rId12"/>
    <p:sldId id="1447" r:id="rId13"/>
    <p:sldId id="1425" r:id="rId14"/>
    <p:sldId id="1031" r:id="rId1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6" userDrawn="1">
          <p15:clr>
            <a:srgbClr val="A4A3A4"/>
          </p15:clr>
        </p15:guide>
        <p15:guide id="2" pos="624" userDrawn="1">
          <p15:clr>
            <a:srgbClr val="A4A3A4"/>
          </p15:clr>
        </p15:guide>
        <p15:guide id="3" orient="horz" pos="84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  <p15:guide id="5" pos="256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427608-5B7A-CA3A-560D-5DD42643A777}" name="Kerry Venus" initials="KV" userId="S::kerry.venus@cimspa.co.uk::192d7356-e2b8-4105-9c2f-4287657d6e9c" providerId="AD"/>
  <p188:author id="{A8674C71-36D9-942A-7D5E-AEC9244FB97E}" name="Micki Ruggins" initials="MR" userId="S::micki.ruggins@cimspa.co.uk::a0ee5a7d-bb6f-4d56-aba2-bb65c8a16a2c" providerId="AD"/>
  <p188:author id="{80C6DEB4-D57B-7B2E-554C-9C0F17C73200}" name="Georgia Taylor" initials="GT" userId="S::georgia.taylor@cimspa.co.uk::22d3eebd-5d88-40cb-a1d9-d62678006f8f" providerId="AD"/>
  <p188:author id="{444646DF-8E24-A198-531D-B97AC82FC0E9}" name="Micki Ruggins" initials="" userId="S::Micki.Ruggins@cimspa.co.uk::a0ee5a7d-bb6f-4d56-aba2-bb65c8a16a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26E"/>
    <a:srgbClr val="00AFD7"/>
    <a:srgbClr val="EA5472"/>
    <a:srgbClr val="A5DAEC"/>
    <a:srgbClr val="F089B1"/>
    <a:srgbClr val="6AB651"/>
    <a:srgbClr val="D14A95"/>
    <a:srgbClr val="00B0AD"/>
    <a:srgbClr val="AFB700"/>
    <a:srgbClr val="EA5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8FA2EC-2322-4E16-B811-B301BB7E3982}" v="1" dt="2026-08-19T17:04:59.888"/>
    <p1510:client id="{94679CFC-7A93-2CB0-9B08-180BBF3F4AD3}" v="6" dt="2026-08-20T12:03:35.938"/>
    <p1510:client id="{FA9A9B6F-1B83-0944-B3DB-619744E43F68}" v="364" dt="2026-08-19T15:57:28.98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77"/>
    <p:restoredTop sz="94628"/>
  </p:normalViewPr>
  <p:slideViewPr>
    <p:cSldViewPr snapToGrid="0" showGuides="1">
      <p:cViewPr>
        <p:scale>
          <a:sx n="98" d="100"/>
          <a:sy n="98" d="100"/>
        </p:scale>
        <p:origin x="144" y="552"/>
      </p:cViewPr>
      <p:guideLst>
        <p:guide orient="horz" pos="1466"/>
        <p:guide pos="624"/>
        <p:guide orient="horz" pos="845"/>
        <p:guide orient="horz" pos="550"/>
        <p:guide pos="25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63AF3D-0F6F-4055-8D29-5A50470835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E16A40-F7AF-47F8-B470-1D19418649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942F0-87FB-4853-B5D8-B6DC5606DE6D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B6B668-E4A4-44C8-8F05-EF10D9030C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2860F-FF83-48B8-B505-CBD293762A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DE8BE-FD1A-4B56-9CB7-3E901F0D1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67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75873-6249-4528-ADEC-01E1BBEACA3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D7851-BFFC-475D-A46C-33442DDD9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573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368592-33D1-440B-AC94-97586322E05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119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D7851-BFFC-475D-A46C-33442DDD96B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590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D7851-BFFC-475D-A46C-33442DDD96B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19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64CD-FA43-2288-0E79-F8B152349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BEBB3-E628-78D4-87F6-9F1FE7935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9BCF03-F765-C1DB-8D07-52D3145A0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5C35B-0919-450A-0F37-4E3BBDB9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C599BA-6765-4426-892C-2554EAC7F3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7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3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0" y="3642788"/>
            <a:ext cx="3445510" cy="3215640"/>
          </a:xfrm>
          <a:custGeom>
            <a:avLst/>
            <a:gdLst/>
            <a:ahLst/>
            <a:cxnLst/>
            <a:rect l="l" t="t" r="r" b="b"/>
            <a:pathLst>
              <a:path w="3445510" h="3215640">
                <a:moveTo>
                  <a:pt x="0" y="0"/>
                </a:moveTo>
                <a:lnTo>
                  <a:pt x="0" y="3215211"/>
                </a:lnTo>
                <a:lnTo>
                  <a:pt x="3444963" y="3215211"/>
                </a:lnTo>
                <a:lnTo>
                  <a:pt x="1224727" y="1933977"/>
                </a:lnTo>
                <a:lnTo>
                  <a:pt x="1181549" y="1908436"/>
                </a:lnTo>
                <a:lnTo>
                  <a:pt x="1139018" y="1882095"/>
                </a:lnTo>
                <a:lnTo>
                  <a:pt x="1097139" y="1854968"/>
                </a:lnTo>
                <a:lnTo>
                  <a:pt x="1055920" y="1827067"/>
                </a:lnTo>
                <a:lnTo>
                  <a:pt x="1015366" y="1798406"/>
                </a:lnTo>
                <a:lnTo>
                  <a:pt x="975486" y="1768998"/>
                </a:lnTo>
                <a:lnTo>
                  <a:pt x="936285" y="1738855"/>
                </a:lnTo>
                <a:lnTo>
                  <a:pt x="897770" y="1707991"/>
                </a:lnTo>
                <a:lnTo>
                  <a:pt x="859948" y="1676419"/>
                </a:lnTo>
                <a:lnTo>
                  <a:pt x="822825" y="1644153"/>
                </a:lnTo>
                <a:lnTo>
                  <a:pt x="786409" y="1611204"/>
                </a:lnTo>
                <a:lnTo>
                  <a:pt x="750705" y="1577587"/>
                </a:lnTo>
                <a:lnTo>
                  <a:pt x="715721" y="1543315"/>
                </a:lnTo>
                <a:lnTo>
                  <a:pt x="681463" y="1508400"/>
                </a:lnTo>
                <a:lnTo>
                  <a:pt x="647938" y="1472856"/>
                </a:lnTo>
                <a:lnTo>
                  <a:pt x="612345" y="1433609"/>
                </a:lnTo>
                <a:lnTo>
                  <a:pt x="603989" y="1424237"/>
                </a:lnTo>
                <a:lnTo>
                  <a:pt x="601144" y="1421112"/>
                </a:lnTo>
                <a:lnTo>
                  <a:pt x="562610" y="1376765"/>
                </a:lnTo>
                <a:lnTo>
                  <a:pt x="528282" y="1335192"/>
                </a:lnTo>
                <a:lnTo>
                  <a:pt x="495352" y="1293256"/>
                </a:lnTo>
                <a:lnTo>
                  <a:pt x="463793" y="1251009"/>
                </a:lnTo>
                <a:lnTo>
                  <a:pt x="433576" y="1208500"/>
                </a:lnTo>
                <a:lnTo>
                  <a:pt x="404675" y="1165780"/>
                </a:lnTo>
                <a:lnTo>
                  <a:pt x="377063" y="1122900"/>
                </a:lnTo>
                <a:lnTo>
                  <a:pt x="350711" y="1079910"/>
                </a:lnTo>
                <a:lnTo>
                  <a:pt x="325592" y="1036861"/>
                </a:lnTo>
                <a:lnTo>
                  <a:pt x="301283" y="994049"/>
                </a:lnTo>
                <a:lnTo>
                  <a:pt x="277833" y="950758"/>
                </a:lnTo>
                <a:lnTo>
                  <a:pt x="255249" y="907000"/>
                </a:lnTo>
                <a:lnTo>
                  <a:pt x="233538" y="862790"/>
                </a:lnTo>
                <a:lnTo>
                  <a:pt x="212707" y="818139"/>
                </a:lnTo>
                <a:lnTo>
                  <a:pt x="192765" y="773063"/>
                </a:lnTo>
                <a:lnTo>
                  <a:pt x="173717" y="727572"/>
                </a:lnTo>
                <a:lnTo>
                  <a:pt x="155572" y="681682"/>
                </a:lnTo>
                <a:lnTo>
                  <a:pt x="138337" y="635404"/>
                </a:lnTo>
                <a:lnTo>
                  <a:pt x="122019" y="588753"/>
                </a:lnTo>
                <a:lnTo>
                  <a:pt x="106625" y="541741"/>
                </a:lnTo>
                <a:lnTo>
                  <a:pt x="92163" y="494381"/>
                </a:lnTo>
                <a:lnTo>
                  <a:pt x="78640" y="446687"/>
                </a:lnTo>
                <a:lnTo>
                  <a:pt x="66063" y="398672"/>
                </a:lnTo>
                <a:lnTo>
                  <a:pt x="54440" y="350348"/>
                </a:lnTo>
                <a:lnTo>
                  <a:pt x="43778" y="301730"/>
                </a:lnTo>
                <a:lnTo>
                  <a:pt x="34084" y="252830"/>
                </a:lnTo>
                <a:lnTo>
                  <a:pt x="25366" y="203662"/>
                </a:lnTo>
                <a:lnTo>
                  <a:pt x="17631" y="154238"/>
                </a:lnTo>
                <a:lnTo>
                  <a:pt x="10886" y="104572"/>
                </a:lnTo>
                <a:lnTo>
                  <a:pt x="5138" y="54678"/>
                </a:lnTo>
                <a:lnTo>
                  <a:pt x="396" y="4567"/>
                </a:lnTo>
                <a:lnTo>
                  <a:pt x="0" y="0"/>
                </a:lnTo>
                <a:close/>
              </a:path>
            </a:pathLst>
          </a:custGeom>
          <a:solidFill>
            <a:srgbClr val="00B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 hasCustomPrompt="1"/>
          </p:nvPr>
        </p:nvSpPr>
        <p:spPr>
          <a:xfrm>
            <a:off x="990718" y="3704836"/>
            <a:ext cx="5993765" cy="86716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>
            <a:lvl1pPr marL="0" indent="0">
              <a:buNone/>
              <a:defRPr sz="2100" spc="-5">
                <a:solidFill>
                  <a:srgbClr val="FFFFFF"/>
                </a:solidFill>
              </a:defRPr>
            </a:lvl1pPr>
          </a:lstStyle>
          <a:p>
            <a:pPr marL="12700" lvl="0" algn="l" defTabSz="914400" rtl="0" eaLnBrk="1" latinLnBrk="0" hangingPunct="1">
              <a:lnSpc>
                <a:spcPct val="100000"/>
              </a:lnSpc>
              <a:spcBef>
                <a:spcPts val="100"/>
              </a:spcBef>
            </a:pPr>
            <a:r>
              <a:rPr lang="en-GB"/>
              <a:t>Subtitle</a:t>
            </a:r>
            <a:endParaRPr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BE8953-376F-4B0C-9899-67C117AA9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18" y="1981200"/>
            <a:ext cx="7772282" cy="1485900"/>
          </a:xfrm>
        </p:spPr>
        <p:txBody>
          <a:bodyPr vert="horz" wrap="square" lIns="0" tIns="88900" rIns="0" bIns="0" rtlCol="0">
            <a:noAutofit/>
          </a:bodyPr>
          <a:lstStyle>
            <a:lvl1pPr>
              <a:lnSpc>
                <a:spcPct val="90000"/>
              </a:lnSpc>
              <a:defRPr lang="en-GB" kern="1200" spc="-35">
                <a:solidFill>
                  <a:srgbClr val="FFFFFF"/>
                </a:solidFill>
                <a:ea typeface="+mn-ea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Click to edit Title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8FBDAC-FF36-416D-BD67-101A11F70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512F0-A24F-9D4C-B02C-6D8F03CA494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90718" y="990600"/>
            <a:ext cx="3050396" cy="75286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825D0505-3246-47BF-8A25-E7CA8FB57510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152306"/>
            <a:ext cx="335915" cy="269304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9A3DB-64DF-44C8-B4B7-7EA860A677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1EEDA6-F8D0-43FC-9384-E25374DB60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4B93CDC7-3C26-49D9-9BCD-3DF1DE062D76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F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78497B-B90E-4C97-B2CC-9C8702A66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8F85BFBA-032A-4CF4-A584-0F15470A6B68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2EAC2-92C1-44CE-81D0-55B252EC72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1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SAL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85D8E194-08BE-4FAC-8D5D-C209015A2EBD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53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16AE00A8-F241-4B91-A8BC-3CE9B23F0768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2A68F-74A9-4A7A-85E9-8B6B2D86E6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15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66B0D1DC-4315-45C8-8372-B4D13794D675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AB6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D1301F91-CA9D-4FA7-9B9D-B9C003999257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97BD7-1725-41E7-B0E8-74A2CD59DC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84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4E727F63-D623-416B-A0CD-CE4AF98E8F75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E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50DC5227-59F3-4AF0-91E6-EC1A267980CA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7703A-691B-4B2E-AB9D-3FBAD0D023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5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NAV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12CDCA2B-B390-4FDC-BA59-0DAA3C4F05D1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3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4C5138-73DF-4424-BDE6-2CD7B8CA630C}"/>
              </a:ext>
            </a:extLst>
          </p:cNvPr>
          <p:cNvGrpSpPr/>
          <p:nvPr userDrawn="1"/>
        </p:nvGrpSpPr>
        <p:grpSpPr>
          <a:xfrm>
            <a:off x="10896600" y="6056331"/>
            <a:ext cx="318146" cy="461249"/>
            <a:chOff x="11120183" y="6056331"/>
            <a:chExt cx="318146" cy="461249"/>
          </a:xfrm>
        </p:grpSpPr>
        <p:sp>
          <p:nvSpPr>
            <p:cNvPr id="23" name="bk object 17">
              <a:extLst>
                <a:ext uri="{FF2B5EF4-FFF2-40B4-BE49-F238E27FC236}">
                  <a16:creationId xmlns:a16="http://schemas.microsoft.com/office/drawing/2014/main" id="{2583C172-045C-4FA0-87F9-EF69B19AFF89}"/>
                </a:ext>
              </a:extLst>
            </p:cNvPr>
            <p:cNvSpPr/>
            <p:nvPr/>
          </p:nvSpPr>
          <p:spPr>
            <a:xfrm>
              <a:off x="11210785" y="6056331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097" y="5588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29" y="44602"/>
                  </a:lnTo>
                  <a:lnTo>
                    <a:pt x="56642" y="38303"/>
                  </a:lnTo>
                  <a:lnTo>
                    <a:pt x="62280" y="37807"/>
                  </a:lnTo>
                  <a:lnTo>
                    <a:pt x="118255" y="37807"/>
                  </a:lnTo>
                  <a:lnTo>
                    <a:pt x="128486" y="23113"/>
                  </a:lnTo>
                  <a:lnTo>
                    <a:pt x="41534" y="23113"/>
                  </a:lnTo>
                  <a:lnTo>
                    <a:pt x="34401" y="21778"/>
                  </a:lnTo>
                  <a:lnTo>
                    <a:pt x="29634" y="18746"/>
                  </a:lnTo>
                  <a:lnTo>
                    <a:pt x="25336" y="14020"/>
                  </a:lnTo>
                  <a:lnTo>
                    <a:pt x="18097" y="5588"/>
                  </a:lnTo>
                  <a:close/>
                </a:path>
                <a:path w="137159" h="45085">
                  <a:moveTo>
                    <a:pt x="118255" y="37807"/>
                  </a:moveTo>
                  <a:lnTo>
                    <a:pt x="74587" y="37807"/>
                  </a:lnTo>
                  <a:lnTo>
                    <a:pt x="80213" y="38303"/>
                  </a:lnTo>
                  <a:lnTo>
                    <a:pt x="113525" y="44602"/>
                  </a:lnTo>
                  <a:lnTo>
                    <a:pt x="118255" y="37807"/>
                  </a:lnTo>
                  <a:close/>
                </a:path>
                <a:path w="137159" h="45085">
                  <a:moveTo>
                    <a:pt x="74587" y="37807"/>
                  </a:moveTo>
                  <a:lnTo>
                    <a:pt x="62280" y="37807"/>
                  </a:lnTo>
                  <a:lnTo>
                    <a:pt x="67906" y="37820"/>
                  </a:lnTo>
                  <a:lnTo>
                    <a:pt x="74587" y="37807"/>
                  </a:lnTo>
                  <a:close/>
                </a:path>
                <a:path w="137159" h="45085">
                  <a:moveTo>
                    <a:pt x="68732" y="0"/>
                  </a:moveTo>
                  <a:lnTo>
                    <a:pt x="63563" y="12"/>
                  </a:lnTo>
                  <a:lnTo>
                    <a:pt x="59118" y="190"/>
                  </a:lnTo>
                  <a:lnTo>
                    <a:pt x="54711" y="431"/>
                  </a:lnTo>
                  <a:lnTo>
                    <a:pt x="52933" y="22745"/>
                  </a:lnTo>
                  <a:lnTo>
                    <a:pt x="41534" y="23113"/>
                  </a:lnTo>
                  <a:lnTo>
                    <a:pt x="95322" y="23113"/>
                  </a:lnTo>
                  <a:lnTo>
                    <a:pt x="83921" y="22745"/>
                  </a:lnTo>
                  <a:lnTo>
                    <a:pt x="82130" y="431"/>
                  </a:lnTo>
                  <a:lnTo>
                    <a:pt x="77749" y="190"/>
                  </a:lnTo>
                  <a:lnTo>
                    <a:pt x="73279" y="12"/>
                  </a:lnTo>
                  <a:lnTo>
                    <a:pt x="68732" y="0"/>
                  </a:lnTo>
                  <a:close/>
                </a:path>
                <a:path w="137159" h="45085">
                  <a:moveTo>
                    <a:pt x="118757" y="5588"/>
                  </a:moveTo>
                  <a:lnTo>
                    <a:pt x="111531" y="14020"/>
                  </a:lnTo>
                  <a:lnTo>
                    <a:pt x="107231" y="18746"/>
                  </a:lnTo>
                  <a:lnTo>
                    <a:pt x="102460" y="21778"/>
                  </a:lnTo>
                  <a:lnTo>
                    <a:pt x="95322" y="23113"/>
                  </a:lnTo>
                  <a:lnTo>
                    <a:pt x="128486" y="23113"/>
                  </a:lnTo>
                  <a:lnTo>
                    <a:pt x="136867" y="11074"/>
                  </a:lnTo>
                  <a:lnTo>
                    <a:pt x="131305" y="8991"/>
                  </a:lnTo>
                  <a:lnTo>
                    <a:pt x="125272" y="7124"/>
                  </a:lnTo>
                  <a:lnTo>
                    <a:pt x="118757" y="5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k object 18">
              <a:extLst>
                <a:ext uri="{FF2B5EF4-FFF2-40B4-BE49-F238E27FC236}">
                  <a16:creationId xmlns:a16="http://schemas.microsoft.com/office/drawing/2014/main" id="{14E79D10-A7AD-4584-9422-40A0C59CBB46}"/>
                </a:ext>
              </a:extLst>
            </p:cNvPr>
            <p:cNvSpPr/>
            <p:nvPr/>
          </p:nvSpPr>
          <p:spPr>
            <a:xfrm>
              <a:off x="11120194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58" y="73698"/>
                  </a:moveTo>
                  <a:lnTo>
                    <a:pt x="276898" y="73698"/>
                  </a:lnTo>
                  <a:lnTo>
                    <a:pt x="277310" y="73939"/>
                  </a:lnTo>
                  <a:lnTo>
                    <a:pt x="277418" y="209943"/>
                  </a:lnTo>
                  <a:lnTo>
                    <a:pt x="277596" y="210286"/>
                  </a:lnTo>
                  <a:lnTo>
                    <a:pt x="317207" y="233133"/>
                  </a:lnTo>
                  <a:lnTo>
                    <a:pt x="318058" y="232651"/>
                  </a:lnTo>
                  <a:lnTo>
                    <a:pt x="318058" y="73698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84" y="28746"/>
                  </a:lnTo>
                  <a:lnTo>
                    <a:pt x="24177" y="62367"/>
                  </a:lnTo>
                  <a:lnTo>
                    <a:pt x="155625" y="139890"/>
                  </a:lnTo>
                  <a:lnTo>
                    <a:pt x="158940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20" y="139890"/>
                  </a:lnTo>
                  <a:lnTo>
                    <a:pt x="268135" y="78827"/>
                  </a:lnTo>
                  <a:lnTo>
                    <a:pt x="276453" y="73939"/>
                  </a:lnTo>
                  <a:lnTo>
                    <a:pt x="276898" y="73698"/>
                  </a:lnTo>
                  <a:lnTo>
                    <a:pt x="318058" y="73698"/>
                  </a:lnTo>
                  <a:lnTo>
                    <a:pt x="318058" y="40560"/>
                  </a:lnTo>
                  <a:lnTo>
                    <a:pt x="81868" y="40560"/>
                  </a:lnTo>
                  <a:lnTo>
                    <a:pt x="73128" y="40191"/>
                  </a:lnTo>
                  <a:lnTo>
                    <a:pt x="23746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62"/>
                  </a:moveTo>
                  <a:lnTo>
                    <a:pt x="147370" y="30657"/>
                  </a:lnTo>
                  <a:lnTo>
                    <a:pt x="106730" y="38341"/>
                  </a:lnTo>
                  <a:lnTo>
                    <a:pt x="93112" y="40096"/>
                  </a:lnTo>
                  <a:lnTo>
                    <a:pt x="81868" y="40560"/>
                  </a:lnTo>
                  <a:lnTo>
                    <a:pt x="236161" y="40560"/>
                  </a:lnTo>
                  <a:lnTo>
                    <a:pt x="224924" y="40096"/>
                  </a:lnTo>
                  <a:lnTo>
                    <a:pt x="211315" y="38341"/>
                  </a:lnTo>
                  <a:lnTo>
                    <a:pt x="170662" y="30657"/>
                  </a:lnTo>
                  <a:lnTo>
                    <a:pt x="165264" y="30187"/>
                  </a:lnTo>
                  <a:lnTo>
                    <a:pt x="153060" y="30162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91" y="1574"/>
                  </a:lnTo>
                  <a:lnTo>
                    <a:pt x="306082" y="8978"/>
                  </a:lnTo>
                  <a:lnTo>
                    <a:pt x="266454" y="35282"/>
                  </a:lnTo>
                  <a:lnTo>
                    <a:pt x="236161" y="40560"/>
                  </a:lnTo>
                  <a:lnTo>
                    <a:pt x="318058" y="40560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62"/>
                  </a:moveTo>
                  <a:lnTo>
                    <a:pt x="159296" y="30187"/>
                  </a:lnTo>
                  <a:lnTo>
                    <a:pt x="165264" y="30187"/>
                  </a:lnTo>
                  <a:lnTo>
                    <a:pt x="164972" y="30162"/>
                  </a:lnTo>
                  <a:close/>
                </a:path>
                <a:path w="318134" h="233679">
                  <a:moveTo>
                    <a:pt x="318058" y="13385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bk object 19">
              <a:extLst>
                <a:ext uri="{FF2B5EF4-FFF2-40B4-BE49-F238E27FC236}">
                  <a16:creationId xmlns:a16="http://schemas.microsoft.com/office/drawing/2014/main" id="{BBDDE385-2742-4B0E-AC4F-B28E84B76B14}"/>
                </a:ext>
              </a:extLst>
            </p:cNvPr>
            <p:cNvSpPr/>
            <p:nvPr/>
          </p:nvSpPr>
          <p:spPr>
            <a:xfrm>
              <a:off x="11120183" y="6175635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689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8"/>
                  </a:lnTo>
                  <a:lnTo>
                    <a:pt x="10858" y="57937"/>
                  </a:lnTo>
                  <a:lnTo>
                    <a:pt x="17398" y="65278"/>
                  </a:lnTo>
                  <a:lnTo>
                    <a:pt x="21856" y="68961"/>
                  </a:lnTo>
                  <a:lnTo>
                    <a:pt x="315506" y="238417"/>
                  </a:lnTo>
                  <a:lnTo>
                    <a:pt x="316242" y="238112"/>
                  </a:lnTo>
                  <a:lnTo>
                    <a:pt x="317118" y="234645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79" y="43561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bk object 20">
              <a:extLst>
                <a:ext uri="{FF2B5EF4-FFF2-40B4-BE49-F238E27FC236}">
                  <a16:creationId xmlns:a16="http://schemas.microsoft.com/office/drawing/2014/main" id="{31C8070F-F773-4DD8-A2C2-0CF7C8EC53DE}"/>
                </a:ext>
              </a:extLst>
            </p:cNvPr>
            <p:cNvSpPr/>
            <p:nvPr/>
          </p:nvSpPr>
          <p:spPr>
            <a:xfrm>
              <a:off x="11120183" y="6275151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689" y="0"/>
                  </a:moveTo>
                  <a:lnTo>
                    <a:pt x="0" y="634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7"/>
                  </a:lnTo>
                  <a:lnTo>
                    <a:pt x="10858" y="57937"/>
                  </a:lnTo>
                  <a:lnTo>
                    <a:pt x="17398" y="65277"/>
                  </a:lnTo>
                  <a:lnTo>
                    <a:pt x="21856" y="68960"/>
                  </a:lnTo>
                  <a:lnTo>
                    <a:pt x="245071" y="197764"/>
                  </a:lnTo>
                  <a:lnTo>
                    <a:pt x="245440" y="197764"/>
                  </a:lnTo>
                  <a:lnTo>
                    <a:pt x="266756" y="185483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79" y="43560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bk object 21">
              <a:extLst>
                <a:ext uri="{FF2B5EF4-FFF2-40B4-BE49-F238E27FC236}">
                  <a16:creationId xmlns:a16="http://schemas.microsoft.com/office/drawing/2014/main" id="{D06A218C-90B9-4467-B378-AEB6935CC94C}"/>
                </a:ext>
              </a:extLst>
            </p:cNvPr>
            <p:cNvSpPr/>
            <p:nvPr/>
          </p:nvSpPr>
          <p:spPr>
            <a:xfrm>
              <a:off x="11120183" y="6374667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4">
            <a:extLst>
              <a:ext uri="{FF2B5EF4-FFF2-40B4-BE49-F238E27FC236}">
                <a16:creationId xmlns:a16="http://schemas.microsoft.com/office/drawing/2014/main" id="{BF1C76E6-8210-4968-AC22-F3EFF5E6209B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B4AAF-E59A-4F63-A2AD-CC1EF34774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62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9B72EBC3-358E-413D-854E-FC5523DB3C46}"/>
              </a:ext>
            </a:extLst>
          </p:cNvPr>
          <p:cNvSpPr/>
          <p:nvPr userDrawn="1"/>
        </p:nvSpPr>
        <p:spPr>
          <a:xfrm>
            <a:off x="0" y="3984607"/>
            <a:ext cx="2894330" cy="2874010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7630365-1B39-474A-8097-6C1C2AA867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05" y="803579"/>
            <a:ext cx="2916555" cy="2549221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211FD-9CDE-4B12-B6D6-2CD550A44E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32511" y="803579"/>
            <a:ext cx="5773420" cy="51136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C0377D-7B5E-4E2D-B0D1-AB9864471D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CE8D5ECA-382F-45CE-936A-DCDBB82392FD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AA9C67-AC51-4A3C-B64E-0D1CF3ABB16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90704" y="2009662"/>
            <a:ext cx="5105296" cy="37043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  <a:p>
            <a:pPr lvl="1"/>
            <a:endParaRPr lang="en-GB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E0C9A3EC-871E-46DA-9174-3B614DF802D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33027" y="2009662"/>
            <a:ext cx="5105296" cy="37043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  <a:p>
            <a:pPr lvl="1"/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54DD09-A328-4A99-814C-0D8C388586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23D183BE-D8CB-4561-8179-051812DE336A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B7FF9-2496-47F4-BC1B-1C035E6BC1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76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A2DA4-5294-4436-AE1A-974F93979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05" y="803579"/>
            <a:ext cx="2916555" cy="254922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95C8FCF4-6002-4415-824B-4E1CE8201C70}"/>
              </a:ext>
            </a:extLst>
          </p:cNvPr>
          <p:cNvSpPr/>
          <p:nvPr userDrawn="1"/>
        </p:nvSpPr>
        <p:spPr>
          <a:xfrm>
            <a:off x="0" y="3984607"/>
            <a:ext cx="2894330" cy="2874010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2316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BCC75D25-AD78-49A5-83EE-C07D048CFA35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20894-EF4B-4146-8822-4DB05B2EE6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070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663039F-1FB8-4E8C-82CB-5AFB06227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7800" y="2008800"/>
            <a:ext cx="6248400" cy="289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C7419C-98EF-4953-81C0-99311A6151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256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F8B9FA8-5317-43EA-A726-494D0E2BA486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C15BB-44B8-4D5D-A654-B47B8B472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070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0AC89F2-C96E-4603-848D-BCA7FEE06C0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1250" y="2008799"/>
            <a:ext cx="6488113" cy="3468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519D846-80EE-406B-A71E-AEE2B028F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52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1931264B-5CD8-45BD-AE51-1CA1A044EC3E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D9485-624D-42B0-8630-34E948A44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070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6E0CD73-9B26-4E07-AA5A-EEF3272B97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2512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CE03EB4A-FD8D-489C-AAD9-E6AE91EBC9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9544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CCAE99-B25C-48C4-93E5-F9006E10A3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678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D989A-E01E-4D5A-B220-174E9687E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4C12BD-5601-4E6E-A7FE-AC40CF1BDF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D989A-E01E-4D5A-B220-174E9687E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1B1A697-748C-4C25-92F1-6C497E540FAA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05D7FF-3E46-4CFF-A503-A3FA903E34F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8FFEF7D7-31BB-48F9-85E3-AC76145AE4E5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8E151F4C-3D61-4AE2-B5DD-101783E17C4D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FE495DDA-14C8-47CE-B210-024B667B92CD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6000D03-0BD1-4F3D-974E-A75329A10CA4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524F8723-40EF-4DA9-8FF2-2BDECA3DDB72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64879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9A3DB-64DF-44C8-B4B7-7EA860A677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78CFCD-2CEF-4214-B126-6EDDF65BC871}"/>
              </a:ext>
            </a:extLst>
          </p:cNvPr>
          <p:cNvSpPr/>
          <p:nvPr userDrawn="1"/>
        </p:nvSpPr>
        <p:spPr>
          <a:xfrm>
            <a:off x="10820400" y="5943600"/>
            <a:ext cx="685800" cy="78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152306"/>
            <a:ext cx="335915" cy="269304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425C97-8553-4BD4-B6C3-A68CCDAE52F6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913A4C65-AE8E-4E54-BC36-83DB8EAE47A9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0D7C354-108B-4E72-B544-805141EA09B0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6C6C8349-1EA8-437B-A47C-CAA98EB069F4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id="{34E813AF-F813-443F-B2BB-F6E9F6DE4E02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>
              <a:extLst>
                <a:ext uri="{FF2B5EF4-FFF2-40B4-BE49-F238E27FC236}">
                  <a16:creationId xmlns:a16="http://schemas.microsoft.com/office/drawing/2014/main" id="{A8717312-3DC1-4A06-8C5B-12DB59BA03C0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F1549F40-76E3-4EAD-BFE2-27D1353299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02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813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24904F-F932-96EE-4E29-20F8F088E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62" y="603659"/>
            <a:ext cx="10515600" cy="1325563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B60EF61-2C5A-6A65-FA6D-14DAE1EC7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6900" y="1400200"/>
            <a:ext cx="5499100" cy="496887"/>
          </a:xfr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00B2D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6412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326E"/>
          </a:solidFill>
        </p:spPr>
        <p:txBody>
          <a:bodyPr wrap="square" lIns="0" tIns="0" rIns="0" bIns="0" rtlCol="0"/>
          <a:lstStyle/>
          <a:p>
            <a:endParaRPr sz="5000"/>
          </a:p>
        </p:txBody>
      </p:sp>
      <p:sp>
        <p:nvSpPr>
          <p:cNvPr id="29" name="bk object 29"/>
          <p:cNvSpPr/>
          <p:nvPr/>
        </p:nvSpPr>
        <p:spPr>
          <a:xfrm>
            <a:off x="0" y="3642788"/>
            <a:ext cx="3445510" cy="3215640"/>
          </a:xfrm>
          <a:custGeom>
            <a:avLst/>
            <a:gdLst/>
            <a:ahLst/>
            <a:cxnLst/>
            <a:rect l="l" t="t" r="r" b="b"/>
            <a:pathLst>
              <a:path w="3445510" h="3215640">
                <a:moveTo>
                  <a:pt x="0" y="0"/>
                </a:moveTo>
                <a:lnTo>
                  <a:pt x="0" y="3215211"/>
                </a:lnTo>
                <a:lnTo>
                  <a:pt x="3444963" y="3215211"/>
                </a:lnTo>
                <a:lnTo>
                  <a:pt x="1224727" y="1933977"/>
                </a:lnTo>
                <a:lnTo>
                  <a:pt x="1181549" y="1908436"/>
                </a:lnTo>
                <a:lnTo>
                  <a:pt x="1139018" y="1882095"/>
                </a:lnTo>
                <a:lnTo>
                  <a:pt x="1097139" y="1854968"/>
                </a:lnTo>
                <a:lnTo>
                  <a:pt x="1055920" y="1827067"/>
                </a:lnTo>
                <a:lnTo>
                  <a:pt x="1015366" y="1798406"/>
                </a:lnTo>
                <a:lnTo>
                  <a:pt x="975486" y="1768998"/>
                </a:lnTo>
                <a:lnTo>
                  <a:pt x="936285" y="1738855"/>
                </a:lnTo>
                <a:lnTo>
                  <a:pt x="897770" y="1707991"/>
                </a:lnTo>
                <a:lnTo>
                  <a:pt x="859948" y="1676419"/>
                </a:lnTo>
                <a:lnTo>
                  <a:pt x="822825" y="1644153"/>
                </a:lnTo>
                <a:lnTo>
                  <a:pt x="786409" y="1611204"/>
                </a:lnTo>
                <a:lnTo>
                  <a:pt x="750705" y="1577587"/>
                </a:lnTo>
                <a:lnTo>
                  <a:pt x="715721" y="1543315"/>
                </a:lnTo>
                <a:lnTo>
                  <a:pt x="681463" y="1508400"/>
                </a:lnTo>
                <a:lnTo>
                  <a:pt x="647938" y="1472856"/>
                </a:lnTo>
                <a:lnTo>
                  <a:pt x="612345" y="1433609"/>
                </a:lnTo>
                <a:lnTo>
                  <a:pt x="603989" y="1424237"/>
                </a:lnTo>
                <a:lnTo>
                  <a:pt x="601144" y="1421112"/>
                </a:lnTo>
                <a:lnTo>
                  <a:pt x="562610" y="1376765"/>
                </a:lnTo>
                <a:lnTo>
                  <a:pt x="528282" y="1335192"/>
                </a:lnTo>
                <a:lnTo>
                  <a:pt x="495352" y="1293256"/>
                </a:lnTo>
                <a:lnTo>
                  <a:pt x="463793" y="1251009"/>
                </a:lnTo>
                <a:lnTo>
                  <a:pt x="433576" y="1208500"/>
                </a:lnTo>
                <a:lnTo>
                  <a:pt x="404675" y="1165780"/>
                </a:lnTo>
                <a:lnTo>
                  <a:pt x="377063" y="1122900"/>
                </a:lnTo>
                <a:lnTo>
                  <a:pt x="350711" y="1079910"/>
                </a:lnTo>
                <a:lnTo>
                  <a:pt x="325592" y="1036861"/>
                </a:lnTo>
                <a:lnTo>
                  <a:pt x="301283" y="994049"/>
                </a:lnTo>
                <a:lnTo>
                  <a:pt x="277833" y="950758"/>
                </a:lnTo>
                <a:lnTo>
                  <a:pt x="255249" y="907000"/>
                </a:lnTo>
                <a:lnTo>
                  <a:pt x="233538" y="862790"/>
                </a:lnTo>
                <a:lnTo>
                  <a:pt x="212707" y="818139"/>
                </a:lnTo>
                <a:lnTo>
                  <a:pt x="192765" y="773063"/>
                </a:lnTo>
                <a:lnTo>
                  <a:pt x="173717" y="727572"/>
                </a:lnTo>
                <a:lnTo>
                  <a:pt x="155572" y="681682"/>
                </a:lnTo>
                <a:lnTo>
                  <a:pt x="138337" y="635404"/>
                </a:lnTo>
                <a:lnTo>
                  <a:pt x="122019" y="588753"/>
                </a:lnTo>
                <a:lnTo>
                  <a:pt x="106625" y="541741"/>
                </a:lnTo>
                <a:lnTo>
                  <a:pt x="92163" y="494381"/>
                </a:lnTo>
                <a:lnTo>
                  <a:pt x="78640" y="446687"/>
                </a:lnTo>
                <a:lnTo>
                  <a:pt x="66063" y="398672"/>
                </a:lnTo>
                <a:lnTo>
                  <a:pt x="54440" y="350348"/>
                </a:lnTo>
                <a:lnTo>
                  <a:pt x="43778" y="301730"/>
                </a:lnTo>
                <a:lnTo>
                  <a:pt x="34084" y="252830"/>
                </a:lnTo>
                <a:lnTo>
                  <a:pt x="25366" y="203662"/>
                </a:lnTo>
                <a:lnTo>
                  <a:pt x="17631" y="154238"/>
                </a:lnTo>
                <a:lnTo>
                  <a:pt x="10886" y="104572"/>
                </a:lnTo>
                <a:lnTo>
                  <a:pt x="5138" y="54678"/>
                </a:lnTo>
                <a:lnTo>
                  <a:pt x="396" y="4567"/>
                </a:lnTo>
                <a:lnTo>
                  <a:pt x="0" y="0"/>
                </a:lnTo>
                <a:close/>
              </a:path>
            </a:pathLst>
          </a:custGeom>
          <a:solidFill>
            <a:srgbClr val="00B2D6"/>
          </a:solidFill>
        </p:spPr>
        <p:txBody>
          <a:bodyPr wrap="square" lIns="0" tIns="0" rIns="0" bIns="0" rtlCol="0"/>
          <a:lstStyle/>
          <a:p>
            <a:endParaRPr sz="5000"/>
          </a:p>
        </p:txBody>
      </p:sp>
      <p:sp>
        <p:nvSpPr>
          <p:cNvPr id="3" name="Holder 3"/>
          <p:cNvSpPr>
            <a:spLocks noGrp="1"/>
          </p:cNvSpPr>
          <p:nvPr>
            <p:ph type="subTitle" idx="4" hasCustomPrompt="1"/>
          </p:nvPr>
        </p:nvSpPr>
        <p:spPr>
          <a:xfrm>
            <a:off x="990718" y="3704836"/>
            <a:ext cx="10439282" cy="86716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>
            <a:lvl1pPr marL="0" indent="0">
              <a:buNone/>
              <a:defRPr sz="2100" spc="-5">
                <a:solidFill>
                  <a:srgbClr val="FFFFFF"/>
                </a:solidFill>
              </a:defRPr>
            </a:lvl1pPr>
          </a:lstStyle>
          <a:p>
            <a:pPr marL="12700" lvl="0" algn="l" defTabSz="914400" rtl="0" eaLnBrk="1" latinLnBrk="0" hangingPunct="1">
              <a:lnSpc>
                <a:spcPct val="100000"/>
              </a:lnSpc>
              <a:spcBef>
                <a:spcPts val="100"/>
              </a:spcBef>
            </a:pPr>
            <a:r>
              <a:rPr lang="en-GB"/>
              <a:t>Subtitle</a:t>
            </a:r>
            <a:endParaRPr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BE8953-376F-4B0C-9899-67C117AA9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18" y="1981200"/>
            <a:ext cx="10439282" cy="1485900"/>
          </a:xfrm>
        </p:spPr>
        <p:txBody>
          <a:bodyPr vert="horz" wrap="square" lIns="0" tIns="88900" rIns="0" bIns="0" rtlCol="0">
            <a:noAutofit/>
          </a:bodyPr>
          <a:lstStyle>
            <a:lvl1pPr>
              <a:lnSpc>
                <a:spcPct val="90000"/>
              </a:lnSpc>
              <a:defRPr lang="en-GB" kern="1200" spc="-35">
                <a:solidFill>
                  <a:srgbClr val="FFFFFF"/>
                </a:solidFill>
                <a:ea typeface="+mn-ea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Click to edit Title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8FBDAC-FF36-416D-BD67-101A11F70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86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4BDA-8F7F-B1C2-3E1F-BE6DB5C4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62" y="1137059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0B9A442-1AC4-057D-550B-AD4ABAB90E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6900" y="709214"/>
            <a:ext cx="5499100" cy="496887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0B2D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6088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24904F-F932-96EE-4E29-20F8F088E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512" y="752757"/>
            <a:ext cx="4281688" cy="1325563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12326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B60EF61-2C5A-6A65-FA6D-14DAE1EC7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4529" y="2569006"/>
            <a:ext cx="3584996" cy="496887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903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0705" y="803579"/>
            <a:ext cx="10447618" cy="787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lvl="0">
              <a:lnSpc>
                <a:spcPct val="100000"/>
              </a:lnSpc>
            </a:pPr>
            <a:r>
              <a:rPr lang="en-GB"/>
              <a:t>Click to edit Title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06200" y="6152305"/>
            <a:ext cx="335915" cy="26930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EE1F5D-22C1-414B-BDC4-7765DFA066C6}"/>
              </a:ext>
            </a:extLst>
          </p:cNvPr>
          <p:cNvGrpSpPr/>
          <p:nvPr userDrawn="1"/>
        </p:nvGrpSpPr>
        <p:grpSpPr>
          <a:xfrm>
            <a:off x="10896600" y="6068481"/>
            <a:ext cx="318159" cy="461246"/>
            <a:chOff x="11120177" y="6056335"/>
            <a:chExt cx="318159" cy="461246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64FC7D38-5DF6-4CD9-85F0-52FDE64C9C12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C2AB9D51-B138-4DDF-A9C0-742B7FBAE570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6871A1CF-7512-4599-A01C-536BD8138161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20E0E8B8-4F0F-40A3-B537-80D6CF2BA4D6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74BB117B-4724-47EE-B80E-646BD493B8C3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E9FD1-45CC-4120-B593-3FEFB9417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704" y="2009662"/>
            <a:ext cx="10447617" cy="3705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  <p:sldLayoutId id="2147483677" r:id="rId5"/>
    <p:sldLayoutId id="2147483678" r:id="rId6"/>
    <p:sldLayoutId id="2147483679" r:id="rId7"/>
    <p:sldLayoutId id="2147483664" r:id="rId8"/>
    <p:sldLayoutId id="2147483663" r:id="rId9"/>
    <p:sldLayoutId id="2147483672" r:id="rId10"/>
    <p:sldLayoutId id="2147483673" r:id="rId11"/>
    <p:sldLayoutId id="2147483674" r:id="rId12"/>
    <p:sldLayoutId id="2147483676" r:id="rId13"/>
    <p:sldLayoutId id="2147483675" r:id="rId14"/>
    <p:sldLayoutId id="2147483665" r:id="rId15"/>
    <p:sldLayoutId id="2147483671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</p:sldLayoutIdLst>
  <p:hf hdr="0" ftr="0" dt="0"/>
  <p:txStyles>
    <p:titleStyle>
      <a:lvl1pPr eaLnBrk="1" hangingPunct="1">
        <a:lnSpc>
          <a:spcPct val="90000"/>
        </a:lnSpc>
        <a:defRPr sz="5000" b="1" i="0" spc="-55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55600" indent="-342900" eaLnBrk="1" hangingPunct="1">
        <a:spcBef>
          <a:spcPts val="1200"/>
        </a:spcBef>
        <a:buClr>
          <a:schemeClr val="tx2"/>
        </a:buClr>
        <a:buFont typeface="Wingdings" panose="05000000000000000000" pitchFamily="2" charset="2"/>
        <a:buChar char="§"/>
        <a:defRPr sz="2400" kern="1200" spc="-70">
          <a:solidFill>
            <a:schemeClr val="tx1"/>
          </a:solidFill>
          <a:latin typeface="Arial"/>
          <a:ea typeface="+mn-ea"/>
          <a:cs typeface="Arial"/>
        </a:defRPr>
      </a:lvl1pPr>
      <a:lvl2pPr marL="715963" indent="-357188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2000" kern="1200" spc="-80" smtClean="0">
          <a:solidFill>
            <a:schemeClr val="tx1"/>
          </a:solidFill>
          <a:latin typeface="Arial"/>
          <a:ea typeface="+mn-ea"/>
          <a:cs typeface="Arial"/>
        </a:defRPr>
      </a:lvl2pPr>
      <a:lvl3pPr marL="1074738" indent="-358775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1800" kern="1200" spc="-80" smtClean="0">
          <a:solidFill>
            <a:schemeClr val="tx1"/>
          </a:solidFill>
          <a:latin typeface="Arial"/>
          <a:ea typeface="+mn-ea"/>
          <a:cs typeface="Arial"/>
        </a:defRPr>
      </a:lvl3pPr>
      <a:lvl4pPr marL="1433513" indent="-358775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1600" kern="1200" spc="-80" smtClean="0">
          <a:solidFill>
            <a:schemeClr val="tx1"/>
          </a:solidFill>
          <a:latin typeface="Arial"/>
          <a:ea typeface="+mn-ea"/>
          <a:cs typeface="Arial"/>
        </a:defRPr>
      </a:lvl4pPr>
      <a:lvl5pPr marL="1790700" indent="-357188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1400" kern="1200" spc="-80" smtClean="0">
          <a:solidFill>
            <a:schemeClr val="tx1"/>
          </a:solidFill>
          <a:latin typeface="Arial"/>
          <a:ea typeface="+mn-ea"/>
          <a:cs typeface="Arial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careers.cimspa.co.uk/" TargetMode="Externa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0BDFF6-ADFA-6956-65BE-E7DD955A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" t="4747" r="3432"/>
          <a:stretch>
            <a:fillRect/>
          </a:stretch>
        </p:blipFill>
        <p:spPr>
          <a:xfrm flipH="1">
            <a:off x="3271519" y="-14469"/>
            <a:ext cx="9685723" cy="691444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97A0172-074E-C754-503B-60D65AF15FF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528"/>
          <a:stretch/>
        </p:blipFill>
        <p:spPr>
          <a:xfrm>
            <a:off x="-1" y="0"/>
            <a:ext cx="11136561" cy="68724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672EEA-23F7-CE78-6E29-777BE03134AC}"/>
              </a:ext>
            </a:extLst>
          </p:cNvPr>
          <p:cNvSpPr/>
          <p:nvPr/>
        </p:nvSpPr>
        <p:spPr>
          <a:xfrm>
            <a:off x="735695" y="2204864"/>
            <a:ext cx="6440425" cy="1462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6000" b="1">
                <a:solidFill>
                  <a:srgbClr val="00AFD7"/>
                </a:solidFill>
                <a:latin typeface="Poppins"/>
                <a:cs typeface="Poppins"/>
              </a:rPr>
              <a:t>Grab and Go </a:t>
            </a:r>
          </a:p>
          <a:p>
            <a:r>
              <a:rPr lang="en-GB" sz="4400" b="1">
                <a:solidFill>
                  <a:schemeClr val="bg1"/>
                </a:solidFill>
                <a:latin typeface="Poppins"/>
                <a:cs typeface="Poppins"/>
              </a:rPr>
              <a:t>Careers Sessions</a:t>
            </a:r>
            <a:endParaRPr lang="en-GB" sz="2400" b="1">
              <a:solidFill>
                <a:schemeClr val="bg1"/>
              </a:solidFill>
              <a:latin typeface="Poppins"/>
              <a:cs typeface="Poppin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80D1E87-92CC-2C61-25A5-600F6492B00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695" y="1000937"/>
            <a:ext cx="2535825" cy="6258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141F17-C717-F3AC-FF37-68F2DECB39C0}"/>
              </a:ext>
            </a:extLst>
          </p:cNvPr>
          <p:cNvSpPr txBox="1"/>
          <p:nvPr/>
        </p:nvSpPr>
        <p:spPr>
          <a:xfrm>
            <a:off x="734902" y="3795695"/>
            <a:ext cx="709766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800">
                <a:solidFill>
                  <a:schemeClr val="bg1"/>
                </a:solidFill>
                <a:latin typeface="Poppins"/>
                <a:cs typeface="Poppins"/>
              </a:rPr>
              <a:t>Exploring careers in the sport and physical activity sector</a:t>
            </a:r>
            <a:endParaRPr lang="en-US">
              <a:solidFill>
                <a:schemeClr val="bg1"/>
              </a:solidFill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1228EA-B4F5-FF1E-33F1-E2D68B05E8ED}"/>
              </a:ext>
            </a:extLst>
          </p:cNvPr>
          <p:cNvSpPr txBox="1"/>
          <p:nvPr/>
        </p:nvSpPr>
        <p:spPr>
          <a:xfrm>
            <a:off x="744857" y="5223893"/>
            <a:ext cx="615194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highlight>
                  <a:srgbClr val="00AFD7"/>
                </a:highlight>
                <a:latin typeface="Poppins"/>
                <a:cs typeface="Poppins"/>
              </a:rPr>
              <a:t>Session: Welcome to the sector</a:t>
            </a:r>
            <a:endParaRPr lang="en-US" sz="2800" b="1">
              <a:solidFill>
                <a:schemeClr val="bg1"/>
              </a:solidFill>
              <a:highlight>
                <a:srgbClr val="00AFD7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744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2242A7-B677-9A4A-46CE-7F79ED988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looking at a child in a pool&#10;&#10;AI-generated content may be incorrect.">
            <a:extLst>
              <a:ext uri="{FF2B5EF4-FFF2-40B4-BE49-F238E27FC236}">
                <a16:creationId xmlns:a16="http://schemas.microsoft.com/office/drawing/2014/main" id="{3FC6BE95-CB6F-69E7-437D-450E715AA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6" r="24510"/>
          <a:stretch>
            <a:fillRect/>
          </a:stretch>
        </p:blipFill>
        <p:spPr>
          <a:xfrm>
            <a:off x="6824284" y="-3875"/>
            <a:ext cx="5367715" cy="6858000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8564ED22-88FA-FC06-AD89-18A1B9E047FC}"/>
              </a:ext>
            </a:extLst>
          </p:cNvPr>
          <p:cNvSpPr txBox="1"/>
          <p:nvPr/>
        </p:nvSpPr>
        <p:spPr>
          <a:xfrm>
            <a:off x="522042" y="2394073"/>
            <a:ext cx="5780201" cy="206210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If every </a:t>
            </a:r>
            <a:r>
              <a:rPr lang="en-GB" sz="3200" b="1">
                <a:solidFill>
                  <a:srgbClr val="EA547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sport and physical activity</a:t>
            </a:r>
            <a:r>
              <a:rPr lang="en-GB" sz="3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job disappeared tomorrow, what would society lose?</a:t>
            </a:r>
            <a:endParaRPr lang="en-US" sz="3200" b="1">
              <a:solidFill>
                <a:srgbClr val="12326E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78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2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EFFAF-BB8F-40E5-1892-FA6A6FDC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9736" y="1769895"/>
            <a:ext cx="7833093" cy="3318210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The sport and physical activity sector is one of the most </a:t>
            </a:r>
            <a:r>
              <a:rPr lang="en-GB" sz="3600">
                <a:solidFill>
                  <a:srgbClr val="EA5472"/>
                </a:solidFill>
                <a:latin typeface="Poppins"/>
                <a:cs typeface="Poppins"/>
              </a:rPr>
              <a:t>inspiring</a:t>
            </a:r>
            <a:r>
              <a:rPr lang="en-GB" sz="2400">
                <a:solidFill>
                  <a:srgbClr val="EA5472"/>
                </a:solidFill>
                <a:latin typeface="Poppins"/>
                <a:cs typeface="Poppins"/>
              </a:rPr>
              <a:t>,</a:t>
            </a: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GB" sz="3600">
                <a:solidFill>
                  <a:srgbClr val="00AFD7"/>
                </a:solidFill>
                <a:latin typeface="Poppins"/>
                <a:cs typeface="Poppins"/>
              </a:rPr>
              <a:t>motivating</a:t>
            </a:r>
            <a:r>
              <a:rPr lang="en-GB" sz="2400">
                <a:solidFill>
                  <a:srgbClr val="00AFD7"/>
                </a:solidFill>
                <a:latin typeface="Poppins"/>
                <a:cs typeface="Poppins"/>
              </a:rPr>
              <a:t>, </a:t>
            </a:r>
            <a:r>
              <a:rPr lang="en-GB" sz="3600">
                <a:solidFill>
                  <a:srgbClr val="F089B1"/>
                </a:solidFill>
                <a:latin typeface="Poppins"/>
                <a:cs typeface="Poppins"/>
              </a:rPr>
              <a:t>sociable</a:t>
            </a:r>
            <a:r>
              <a:rPr lang="en-GB" sz="2400">
                <a:solidFill>
                  <a:srgbClr val="F089B1"/>
                </a:solidFill>
                <a:latin typeface="Poppins"/>
                <a:cs typeface="Poppins"/>
              </a:rPr>
              <a:t>,</a:t>
            </a: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GB" sz="3600">
                <a:solidFill>
                  <a:srgbClr val="A5DAEC"/>
                </a:solidFill>
                <a:latin typeface="Poppins"/>
                <a:cs typeface="Poppins"/>
              </a:rPr>
              <a:t>variable</a:t>
            </a: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 and </a:t>
            </a:r>
            <a:r>
              <a:rPr lang="en-GB" sz="3600">
                <a:solidFill>
                  <a:srgbClr val="6AB651"/>
                </a:solidFill>
                <a:latin typeface="Poppins"/>
                <a:cs typeface="Poppins"/>
              </a:rPr>
              <a:t>interesting</a:t>
            </a: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 sectors I know.</a:t>
            </a:r>
            <a:br>
              <a:rPr lang="en-GB" sz="2400">
                <a:latin typeface="Poppins"/>
                <a:cs typeface="Poppins"/>
              </a:rPr>
            </a:br>
            <a:br>
              <a:rPr lang="en-GB" sz="2400">
                <a:latin typeface="Poppins"/>
                <a:cs typeface="Poppins"/>
              </a:rPr>
            </a:b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No one day is the same, no one job is either. Imagine working in a sector where you can </a:t>
            </a:r>
            <a:r>
              <a:rPr lang="en-GB" sz="3600">
                <a:solidFill>
                  <a:srgbClr val="F089B1"/>
                </a:solidFill>
                <a:latin typeface="Poppins"/>
                <a:cs typeface="Poppins"/>
              </a:rPr>
              <a:t>change lives </a:t>
            </a: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every day, even </a:t>
            </a:r>
            <a:r>
              <a:rPr lang="en-GB" sz="3600">
                <a:solidFill>
                  <a:srgbClr val="00AFD7"/>
                </a:solidFill>
                <a:latin typeface="Poppins"/>
                <a:cs typeface="Poppins"/>
              </a:rPr>
              <a:t>save lives </a:t>
            </a:r>
            <a:r>
              <a:rPr lang="en-GB" sz="2400">
                <a:solidFill>
                  <a:schemeClr val="bg1"/>
                </a:solidFill>
                <a:latin typeface="Poppins"/>
                <a:cs typeface="Poppins"/>
              </a:rPr>
              <a:t>every day!</a:t>
            </a:r>
            <a:endParaRPr lang="en-GB" sz="2400">
              <a:solidFill>
                <a:schemeClr val="bg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B16BBB-5DED-1552-64B7-A9CFF45D8685}"/>
              </a:ext>
            </a:extLst>
          </p:cNvPr>
          <p:cNvSpPr txBox="1"/>
          <p:nvPr/>
        </p:nvSpPr>
        <p:spPr>
          <a:xfrm>
            <a:off x="6096000" y="225695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lnSpc>
                <a:spcPct val="107000"/>
              </a:lnSpc>
              <a:spcAft>
                <a:spcPts val="800"/>
              </a:spcAft>
              <a:buClr>
                <a:srgbClr val="00B2D6"/>
              </a:buClr>
              <a:buSzPct val="140000"/>
              <a:buNone/>
              <a:tabLst>
                <a:tab pos="457200" algn="l"/>
              </a:tabLst>
            </a:pPr>
            <a:endParaRPr lang="en-US" sz="1400">
              <a:latin typeface="Poppins" pitchFamily="2" charset="77"/>
              <a:ea typeface="Calibri" panose="020F0502020204030204" pitchFamily="34" charset="0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F0504-7122-39F4-8254-10AC787DE750}"/>
              </a:ext>
            </a:extLst>
          </p:cNvPr>
          <p:cNvSpPr txBox="1"/>
          <p:nvPr/>
        </p:nvSpPr>
        <p:spPr>
          <a:xfrm>
            <a:off x="6096000" y="181127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lnSpc>
                <a:spcPct val="107000"/>
              </a:lnSpc>
              <a:spcAft>
                <a:spcPts val="800"/>
              </a:spcAft>
              <a:buClr>
                <a:srgbClr val="00B2D6"/>
              </a:buClr>
              <a:buSzPct val="140000"/>
              <a:buNone/>
              <a:tabLst>
                <a:tab pos="457200" algn="l"/>
              </a:tabLst>
            </a:pPr>
            <a:endParaRPr lang="en-US" sz="1400">
              <a:latin typeface="Poppins" pitchFamily="2" charset="77"/>
              <a:ea typeface="Calibri" panose="020F0502020204030204" pitchFamily="34" charset="0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0B588-0869-0D54-3708-B1517E0F5DFB}"/>
              </a:ext>
            </a:extLst>
          </p:cNvPr>
          <p:cNvSpPr txBox="1"/>
          <p:nvPr/>
        </p:nvSpPr>
        <p:spPr>
          <a:xfrm>
            <a:off x="6096000" y="562127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marL="0" indent="0" algn="l">
              <a:lnSpc>
                <a:spcPct val="107000"/>
              </a:lnSpc>
              <a:spcAft>
                <a:spcPts val="800"/>
              </a:spcAft>
              <a:buClr>
                <a:srgbClr val="00B2D6"/>
              </a:buClr>
              <a:buSzPct val="140000"/>
              <a:buNone/>
              <a:tabLst>
                <a:tab pos="457200" algn="l"/>
              </a:tabLst>
            </a:pPr>
            <a:endParaRPr lang="en-US" sz="1400">
              <a:latin typeface="Poppins" pitchFamily="2" charset="77"/>
              <a:ea typeface="Calibri" panose="020F0502020204030204" pitchFamily="34" charset="0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3769DE-1336-1862-53F4-75746132FD20}"/>
              </a:ext>
            </a:extLst>
          </p:cNvPr>
          <p:cNvSpPr txBox="1"/>
          <p:nvPr/>
        </p:nvSpPr>
        <p:spPr>
          <a:xfrm>
            <a:off x="928914" y="4365104"/>
            <a:ext cx="1658427" cy="641939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r>
              <a:rPr lang="en-GB" sz="2000" b="1" ker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Tara Dillon</a:t>
            </a:r>
            <a:br>
              <a:rPr lang="en-GB" sz="2000" b="1" ker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400" kern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CEO of CIMSPA</a:t>
            </a:r>
          </a:p>
        </p:txBody>
      </p:sp>
      <p:pic>
        <p:nvPicPr>
          <p:cNvPr id="4" name="Picture 2" descr="Features, interviews and opinion from Sports Management magazine:  Interview: Tara Dillon, CIMSPA">
            <a:extLst>
              <a:ext uri="{FF2B5EF4-FFF2-40B4-BE49-F238E27FC236}">
                <a16:creationId xmlns:a16="http://schemas.microsoft.com/office/drawing/2014/main" id="{591399B5-893C-9F2C-353D-112E798A9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84" y="1622958"/>
            <a:ext cx="2456818" cy="25766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7B5E3C-3048-89B2-CF0E-83EBAF49CB04}"/>
              </a:ext>
            </a:extLst>
          </p:cNvPr>
          <p:cNvSpPr txBox="1"/>
          <p:nvPr/>
        </p:nvSpPr>
        <p:spPr>
          <a:xfrm>
            <a:off x="2945037" y="45603"/>
            <a:ext cx="717646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b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345008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3152BB-75B1-FA67-5C0A-A247FFF72517}"/>
              </a:ext>
            </a:extLst>
          </p:cNvPr>
          <p:cNvSpPr txBox="1"/>
          <p:nvPr/>
        </p:nvSpPr>
        <p:spPr>
          <a:xfrm>
            <a:off x="635206" y="566065"/>
            <a:ext cx="613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Welcome to our sector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4E8B2C-C083-127E-2B07-CC23E9DCDE0B}"/>
              </a:ext>
            </a:extLst>
          </p:cNvPr>
          <p:cNvSpPr txBox="1"/>
          <p:nvPr/>
        </p:nvSpPr>
        <p:spPr>
          <a:xfrm>
            <a:off x="624656" y="4215207"/>
            <a:ext cx="3643803" cy="9618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 sector workforce includes</a:t>
            </a:r>
            <a:endParaRPr lang="en-US"/>
          </a:p>
          <a:p>
            <a:pPr>
              <a:spcAft>
                <a:spcPts val="300"/>
              </a:spcAft>
            </a:pPr>
            <a:r>
              <a:rPr lang="en-US" sz="3600" b="1">
                <a:solidFill>
                  <a:srgbClr val="D14A95"/>
                </a:solidFill>
                <a:latin typeface="Poppins"/>
                <a:cs typeface="Poppins"/>
              </a:rPr>
              <a:t>586,000</a:t>
            </a:r>
            <a:r>
              <a:rPr lang="en-US" sz="1400">
                <a:solidFill>
                  <a:srgbClr val="12326E"/>
                </a:solidFill>
                <a:latin typeface="Poppins"/>
                <a:cs typeface="Poppins"/>
              </a:rPr>
              <a:t> </a:t>
            </a:r>
            <a:r>
              <a:rPr lang="en-US" sz="2400" b="1">
                <a:solidFill>
                  <a:srgbClr val="12326E"/>
                </a:solidFill>
                <a:latin typeface="Poppins"/>
                <a:cs typeface="Poppins"/>
              </a:rPr>
              <a:t>people</a:t>
            </a:r>
            <a:endParaRPr lang="en-GB" sz="1400" b="1">
              <a:solidFill>
                <a:srgbClr val="12326E"/>
              </a:solidFill>
              <a:latin typeface="Poppins"/>
              <a:cs typeface="Poppin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3018D4-747E-4A33-BC9E-E9D78861798E}"/>
              </a:ext>
            </a:extLst>
          </p:cNvPr>
          <p:cNvSpPr txBox="1"/>
          <p:nvPr/>
        </p:nvSpPr>
        <p:spPr>
          <a:xfrm>
            <a:off x="635165" y="1443639"/>
            <a:ext cx="4322303" cy="22621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Our sector has </a:t>
            </a:r>
            <a:r>
              <a:rPr lang="en-US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SIX</a:t>
            </a:r>
            <a:r>
              <a:rPr lang="en-US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industries</a:t>
            </a:r>
            <a:endParaRPr lang="en-US"/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b="1">
                <a:solidFill>
                  <a:srgbClr val="00AFD7"/>
                </a:solidFill>
                <a:latin typeface="Poppins"/>
                <a:cs typeface="Poppins"/>
              </a:rPr>
              <a:t>Community sport </a:t>
            </a: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b="1">
                <a:solidFill>
                  <a:srgbClr val="D14A95"/>
                </a:solidFill>
                <a:latin typeface="Poppins"/>
                <a:cs typeface="Poppins"/>
              </a:rPr>
              <a:t>Performance sport   </a:t>
            </a:r>
            <a:endParaRPr lang="en-US">
              <a:solidFill>
                <a:srgbClr val="000000"/>
              </a:solidFill>
              <a:latin typeface="Poppins"/>
              <a:cs typeface="Poppins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b="1">
                <a:solidFill>
                  <a:srgbClr val="6AB651"/>
                </a:solidFill>
                <a:latin typeface="Poppins"/>
                <a:cs typeface="Poppins"/>
              </a:rPr>
              <a:t>Adventure sport </a:t>
            </a:r>
            <a:endParaRPr lang="en-US">
              <a:latin typeface="Poppins"/>
              <a:cs typeface="Poppins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b="1">
                <a:solidFill>
                  <a:srgbClr val="EA5371"/>
                </a:solidFill>
                <a:latin typeface="Poppins"/>
                <a:cs typeface="Poppins"/>
              </a:rPr>
              <a:t>Exercise and fitness   </a:t>
            </a: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b="1">
                <a:solidFill>
                  <a:srgbClr val="00B0AD"/>
                </a:solidFill>
                <a:latin typeface="Poppins"/>
                <a:cs typeface="Poppins"/>
              </a:rPr>
              <a:t>Leisure operations </a:t>
            </a:r>
            <a:endParaRPr lang="en-GB" b="1">
              <a:solidFill>
                <a:srgbClr val="00AFD7"/>
              </a:solidFill>
              <a:latin typeface="Poppins"/>
              <a:cs typeface="Poppins"/>
            </a:endParaRPr>
          </a:p>
          <a:p>
            <a:pPr marL="285750" indent="-285750">
              <a:spcAft>
                <a:spcPts val="300"/>
              </a:spcAft>
              <a:buFont typeface="Arial"/>
              <a:buChar char="•"/>
            </a:pPr>
            <a:r>
              <a:rPr lang="en-US" b="1">
                <a:solidFill>
                  <a:srgbClr val="00AFD7"/>
                </a:solidFill>
                <a:latin typeface="Poppins"/>
                <a:cs typeface="Poppins"/>
              </a:rPr>
              <a:t>Health and wellbeing</a:t>
            </a:r>
            <a:endParaRPr lang="en-GB" b="1">
              <a:solidFill>
                <a:srgbClr val="00AFD7"/>
              </a:solidFill>
              <a:latin typeface="Poppins"/>
              <a:cs typeface="Poppins"/>
            </a:endParaRPr>
          </a:p>
        </p:txBody>
      </p:sp>
      <p:pic>
        <p:nvPicPr>
          <p:cNvPr id="6148" name="Picture 4" descr="Venn diagram showing people breakdown&#10;">
            <a:extLst>
              <a:ext uri="{FF2B5EF4-FFF2-40B4-BE49-F238E27FC236}">
                <a16:creationId xmlns:a16="http://schemas.microsoft.com/office/drawing/2014/main" id="{5DF8E7A8-8B1A-7033-F0C6-6382BBA05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5" r="-207" b="238"/>
          <a:stretch>
            <a:fillRect/>
          </a:stretch>
        </p:blipFill>
        <p:spPr bwMode="auto">
          <a:xfrm>
            <a:off x="4268226" y="2152011"/>
            <a:ext cx="3636749" cy="44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ightingale chart showing workforce deployment">
            <a:extLst>
              <a:ext uri="{FF2B5EF4-FFF2-40B4-BE49-F238E27FC236}">
                <a16:creationId xmlns:a16="http://schemas.microsoft.com/office/drawing/2014/main" id="{626BA3FC-AF16-E455-C11B-C802D6712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3"/>
          <a:stretch/>
        </p:blipFill>
        <p:spPr bwMode="auto">
          <a:xfrm>
            <a:off x="8116715" y="2268029"/>
            <a:ext cx="3450629" cy="287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92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CAB3E08-CAAE-BDCC-50DF-AAF687EECBA3}"/>
              </a:ext>
            </a:extLst>
          </p:cNvPr>
          <p:cNvSpPr txBox="1"/>
          <p:nvPr/>
        </p:nvSpPr>
        <p:spPr>
          <a:xfrm>
            <a:off x="6096000" y="378344"/>
            <a:ext cx="514411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What’s happening </a:t>
            </a:r>
            <a:br>
              <a:rPr lang="en-US" sz="3600" b="1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sz="4000" b="1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in</a:t>
            </a:r>
            <a:r>
              <a:rPr lang="en-US" sz="3600" b="1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 the sector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0A9FD-22A3-B5E9-F01B-D3955C20A1D6}"/>
              </a:ext>
            </a:extLst>
          </p:cNvPr>
          <p:cNvSpPr txBox="1"/>
          <p:nvPr/>
        </p:nvSpPr>
        <p:spPr>
          <a:xfrm>
            <a:off x="6096000" y="1649692"/>
            <a:ext cx="584601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Through their work, sport and physical activity professionals contribute to a wide range of benefits </a:t>
            </a:r>
            <a:br>
              <a:rPr lang="en-US" sz="1500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sz="1500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to society as a whole.</a:t>
            </a:r>
            <a:endParaRPr lang="en-GB" sz="1500">
              <a:solidFill>
                <a:srgbClr val="12326E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1B7D634-C77E-A29B-327C-D3D800311CA4}"/>
              </a:ext>
            </a:extLst>
          </p:cNvPr>
          <p:cNvSpPr/>
          <p:nvPr/>
        </p:nvSpPr>
        <p:spPr>
          <a:xfrm>
            <a:off x="6104008" y="2639192"/>
            <a:ext cx="5232036" cy="474777"/>
          </a:xfrm>
          <a:prstGeom prst="roundRect">
            <a:avLst/>
          </a:prstGeom>
          <a:solidFill>
            <a:srgbClr val="EA54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latin typeface="Poppins Medium" pitchFamily="2" charset="77"/>
                <a:cs typeface="Poppins Medium" pitchFamily="2" charset="77"/>
              </a:rPr>
              <a:t>Influencing government policy</a:t>
            </a:r>
            <a:endParaRPr lang="en-GB" sz="1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5B61EBA-0AF4-4183-7D8D-4E531128AC17}"/>
              </a:ext>
            </a:extLst>
          </p:cNvPr>
          <p:cNvSpPr/>
          <p:nvPr/>
        </p:nvSpPr>
        <p:spPr>
          <a:xfrm>
            <a:off x="6104008" y="3307959"/>
            <a:ext cx="5232036" cy="474776"/>
          </a:xfrm>
          <a:prstGeom prst="roundRect">
            <a:avLst/>
          </a:prstGeom>
          <a:solidFill>
            <a:srgbClr val="00AF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latin typeface="Poppins Medium" pitchFamily="2" charset="77"/>
                <a:cs typeface="Poppins Medium" pitchFamily="2" charset="77"/>
              </a:rPr>
              <a:t>Reducing unemployment</a:t>
            </a:r>
            <a:endParaRPr lang="en-GB" sz="1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8663DA1-B02C-6C6C-649B-037313EAD599}"/>
              </a:ext>
            </a:extLst>
          </p:cNvPr>
          <p:cNvSpPr/>
          <p:nvPr/>
        </p:nvSpPr>
        <p:spPr>
          <a:xfrm>
            <a:off x="6104007" y="3976725"/>
            <a:ext cx="5232036" cy="474776"/>
          </a:xfrm>
          <a:prstGeom prst="roundRect">
            <a:avLst/>
          </a:prstGeom>
          <a:solidFill>
            <a:srgbClr val="6AB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latin typeface="Poppins Medium" pitchFamily="2" charset="77"/>
                <a:cs typeface="Poppins Medium" pitchFamily="2" charset="77"/>
              </a:rPr>
              <a:t>Reducing pressure on healthcare services</a:t>
            </a:r>
            <a:endParaRPr lang="en-GB" sz="1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2552528-FD20-141F-ABE1-C23DD4710F96}"/>
              </a:ext>
            </a:extLst>
          </p:cNvPr>
          <p:cNvSpPr/>
          <p:nvPr/>
        </p:nvSpPr>
        <p:spPr>
          <a:xfrm>
            <a:off x="6085816" y="4645491"/>
            <a:ext cx="5267129" cy="474776"/>
          </a:xfrm>
          <a:prstGeom prst="roundRect">
            <a:avLst/>
          </a:prstGeom>
          <a:solidFill>
            <a:srgbClr val="D14A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latin typeface="Poppins Medium" pitchFamily="2" charset="77"/>
                <a:cs typeface="Poppins Medium" pitchFamily="2" charset="77"/>
              </a:rPr>
              <a:t>Improving opportunities for disadvantaged groups</a:t>
            </a:r>
            <a:endParaRPr lang="en-GB" sz="1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8FDB5D2-B9D8-717E-EB6C-FD01FA2BED91}"/>
              </a:ext>
            </a:extLst>
          </p:cNvPr>
          <p:cNvSpPr/>
          <p:nvPr/>
        </p:nvSpPr>
        <p:spPr>
          <a:xfrm>
            <a:off x="6104006" y="5980194"/>
            <a:ext cx="5267129" cy="471945"/>
          </a:xfrm>
          <a:prstGeom prst="roundRect">
            <a:avLst/>
          </a:prstGeom>
          <a:solidFill>
            <a:srgbClr val="AF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latin typeface="Poppins Medium" pitchFamily="2" charset="77"/>
                <a:cs typeface="Poppins Medium" pitchFamily="2" charset="77"/>
              </a:rPr>
              <a:t>Acting as role models for young people</a:t>
            </a:r>
            <a:endParaRPr lang="en-GB" sz="1400">
              <a:latin typeface="Poppins Medium" pitchFamily="2" charset="77"/>
              <a:cs typeface="Poppins Medium" pitchFamily="2" charset="77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622E435-8F06-D65D-0CE4-6D28496E7F43}"/>
              </a:ext>
            </a:extLst>
          </p:cNvPr>
          <p:cNvSpPr/>
          <p:nvPr/>
        </p:nvSpPr>
        <p:spPr>
          <a:xfrm>
            <a:off x="6085816" y="5314257"/>
            <a:ext cx="5267129" cy="471945"/>
          </a:xfrm>
          <a:prstGeom prst="roundRect">
            <a:avLst/>
          </a:prstGeom>
          <a:solidFill>
            <a:srgbClr val="00B0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err="1">
                <a:latin typeface="Poppins Medium" pitchFamily="2" charset="77"/>
                <a:cs typeface="Poppins Medium" pitchFamily="2" charset="77"/>
              </a:rPr>
              <a:t>Recognising</a:t>
            </a:r>
            <a:r>
              <a:rPr lang="en-US" sz="1400">
                <a:latin typeface="Poppins Medium" pitchFamily="2" charset="77"/>
                <a:cs typeface="Poppins Medium" pitchFamily="2" charset="77"/>
              </a:rPr>
              <a:t> sport and physical activity professionals</a:t>
            </a:r>
            <a:endParaRPr lang="en-GB" sz="1400">
              <a:latin typeface="Poppins Medium" pitchFamily="2" charset="77"/>
              <a:cs typeface="Poppins Medium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D7BE2-972B-27CD-FBB3-65D1A8718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r="36000"/>
          <a:stretch>
            <a:fillRect/>
          </a:stretch>
        </p:blipFill>
        <p:spPr>
          <a:xfrm>
            <a:off x="0" y="0"/>
            <a:ext cx="54608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5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F5789-D6C4-926A-37CE-222FFD3E9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65C7D9-C657-61CF-3FBE-A035768E970F}"/>
              </a:ext>
            </a:extLst>
          </p:cNvPr>
          <p:cNvSpPr>
            <a:spLocks noGrp="1"/>
          </p:cNvSpPr>
          <p:nvPr/>
        </p:nvSpPr>
        <p:spPr>
          <a:xfrm>
            <a:off x="571851" y="635541"/>
            <a:ext cx="5633508" cy="10699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sz="5000" b="1" i="0" spc="-55">
                <a:solidFill>
                  <a:srgbClr val="12316D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3600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Top advertised roles </a:t>
            </a:r>
            <a:br>
              <a:rPr lang="en-GB" sz="3600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en-GB" sz="3600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in the sector</a:t>
            </a:r>
            <a:br>
              <a:rPr lang="en-GB" sz="36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br>
              <a:rPr lang="en-GB" sz="36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endParaRPr lang="en-GB" sz="3600">
              <a:solidFill>
                <a:srgbClr val="12326E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A5F6E-07EC-C342-DAFC-A8D609C1E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4" r="27750"/>
          <a:stretch>
            <a:fillRect/>
          </a:stretch>
        </p:blipFill>
        <p:spPr>
          <a:xfrm>
            <a:off x="6976153" y="0"/>
            <a:ext cx="5215847" cy="68580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F62E642-F8D8-75BA-3423-6C120B8A95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021629"/>
              </p:ext>
            </p:extLst>
          </p:nvPr>
        </p:nvGraphicFramePr>
        <p:xfrm>
          <a:off x="571851" y="1705510"/>
          <a:ext cx="5251576" cy="493826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64218">
                  <a:extLst>
                    <a:ext uri="{9D8B030D-6E8A-4147-A177-3AD203B41FA5}">
                      <a16:colId xmlns:a16="http://schemas.microsoft.com/office/drawing/2014/main" val="3624257687"/>
                    </a:ext>
                  </a:extLst>
                </a:gridCol>
                <a:gridCol w="1987358">
                  <a:extLst>
                    <a:ext uri="{9D8B030D-6E8A-4147-A177-3AD203B41FA5}">
                      <a16:colId xmlns:a16="http://schemas.microsoft.com/office/drawing/2014/main" val="1930063648"/>
                    </a:ext>
                  </a:extLst>
                </a:gridCol>
              </a:tblGrid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Personal Trainer</a:t>
                      </a:r>
                      <a:endParaRPr lang="en-US" dirty="0"/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0" cmpd="sng">
                      <a:noFill/>
                    </a:lnT>
                    <a:lnB w="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£30k per annum</a:t>
                      </a:r>
                      <a:endParaRPr lang="en-US" dirty="0"/>
                    </a:p>
                  </a:txBody>
                  <a:tcPr anchor="ctr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 w="0" cmpd="sng">
                      <a:noFill/>
                    </a:lnT>
                    <a:lnB w="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4957175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Sports Coach </a:t>
                      </a:r>
                      <a:endParaRPr lang="en-US" dirty="0"/>
                    </a:p>
                  </a:txBody>
                  <a:tcPr anchor="ctr">
                    <a:lnT w="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£28.4k per annum</a:t>
                      </a:r>
                      <a:endParaRPr lang="en-US" dirty="0"/>
                    </a:p>
                  </a:txBody>
                  <a:tcPr anchor="ctr">
                    <a:lnT w="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18160822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Lifeguard 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£26.2k per annum</a:t>
                      </a:r>
                      <a:endParaRPr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2326E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Poppin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20707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Swimming Coach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£36.5k per annum</a:t>
                      </a:r>
                      <a:endParaRPr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2326E"/>
                        </a:solidFill>
                        <a:effectLst/>
                        <a:uLnTx/>
                        <a:uFillTx/>
                        <a:latin typeface="Poppins"/>
                        <a:ea typeface="+mn-ea"/>
                        <a:cs typeface="Poppin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3452281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Swimming Instructor 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rgbClr val="12326E"/>
                          </a:solidFill>
                          <a:latin typeface="Poppins" pitchFamily="2" charset="77"/>
                          <a:cs typeface="Poppins" pitchFamily="2" charset="77"/>
                        </a:rPr>
                        <a:t>£38.3k per annum</a:t>
                      </a:r>
                      <a:endParaRPr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2326E"/>
                        </a:solidFill>
                        <a:effectLst/>
                        <a:uLnTx/>
                        <a:uFillTx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8677832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Football Coach 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£36.5k per annum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472693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Leisure Sales Manager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£26.4k per annum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1142204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rgbClr val="12326E"/>
                          </a:solidFill>
                          <a:latin typeface="Poppins" pitchFamily="2" charset="77"/>
                          <a:cs typeface="Poppins" pitchFamily="2" charset="77"/>
                        </a:rPr>
                        <a:t>Activities Assistant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£26.4k per annum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8880512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Activities Coordinator 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2326E"/>
                          </a:solidFill>
                          <a:effectLst/>
                          <a:uLnTx/>
                          <a:uFillTx/>
                          <a:latin typeface="Poppins"/>
                          <a:ea typeface="+mn-ea"/>
                          <a:cs typeface="Poppins"/>
                        </a:rPr>
                        <a:t>£26.4k per annum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1607932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solidFill>
                            <a:srgbClr val="12326E"/>
                          </a:solidFill>
                          <a:latin typeface="Poppins"/>
                          <a:cs typeface="Poppins"/>
                        </a:rPr>
                        <a:t>Fitness Coach</a:t>
                      </a:r>
                      <a:endParaRPr lang="en-US" sz="1200" dirty="0">
                        <a:solidFill>
                          <a:srgbClr val="12326E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rgbClr val="12326E"/>
                          </a:solidFill>
                          <a:latin typeface="Poppins" pitchFamily="2" charset="77"/>
                          <a:cs typeface="Poppins" pitchFamily="2" charset="77"/>
                        </a:rPr>
                        <a:t>£26.4k per annum</a:t>
                      </a:r>
                      <a:endParaRPr lang="en-US" sz="1200" dirty="0">
                        <a:solidFill>
                          <a:srgbClr val="12326E"/>
                        </a:solidFill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63690"/>
                  </a:ext>
                </a:extLst>
              </a:tr>
              <a:tr h="4489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633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80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8E563C30-BA57-7C43-BC5A-BC2EBCEAEA2D}"/>
              </a:ext>
            </a:extLst>
          </p:cNvPr>
          <p:cNvSpPr>
            <a:spLocks noGrp="1"/>
          </p:cNvSpPr>
          <p:nvPr/>
        </p:nvSpPr>
        <p:spPr>
          <a:xfrm>
            <a:off x="6023991" y="625267"/>
            <a:ext cx="5760234" cy="72159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sz="5000" b="1" i="0" spc="-55">
                <a:solidFill>
                  <a:srgbClr val="12316D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3600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Myth Busting</a:t>
            </a:r>
            <a:endParaRPr lang="en-GB" sz="3600">
              <a:solidFill>
                <a:srgbClr val="12326E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8FE89E-B7E2-B9AE-A9A2-05636F58A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4" r="37483"/>
          <a:stretch>
            <a:fillRect/>
          </a:stretch>
        </p:blipFill>
        <p:spPr>
          <a:xfrm>
            <a:off x="15296" y="0"/>
            <a:ext cx="5473297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647FA1-6A0A-FB6C-8651-72133C64DBB5}"/>
              </a:ext>
            </a:extLst>
          </p:cNvPr>
          <p:cNvSpPr txBox="1"/>
          <p:nvPr/>
        </p:nvSpPr>
        <p:spPr>
          <a:xfrm>
            <a:off x="5913535" y="1413063"/>
            <a:ext cx="5760234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1600">
                <a:solidFill>
                  <a:srgbClr val="EA5472"/>
                </a:solidFill>
                <a:latin typeface="Poppins Medium" pitchFamily="2" charset="77"/>
                <a:cs typeface="Poppins Medium" pitchFamily="2" charset="77"/>
              </a:rPr>
              <a:t>“The only careers in sport are coaching </a:t>
            </a:r>
            <a:br>
              <a:rPr lang="en-GB" sz="1600">
                <a:solidFill>
                  <a:srgbClr val="EA5472"/>
                </a:solidFill>
                <a:latin typeface="Poppins Medium" pitchFamily="2" charset="77"/>
                <a:cs typeface="Poppins Medium" pitchFamily="2" charset="77"/>
              </a:rPr>
            </a:br>
            <a:r>
              <a:rPr lang="en-GB" sz="1600">
                <a:solidFill>
                  <a:srgbClr val="EA5472"/>
                </a:solidFill>
                <a:latin typeface="Poppins Medium" pitchFamily="2" charset="77"/>
                <a:cs typeface="Poppins Medium" pitchFamily="2" charset="77"/>
              </a:rPr>
              <a:t>and personal training”</a:t>
            </a:r>
          </a:p>
          <a:p>
            <a:pPr>
              <a:spcAft>
                <a:spcPts val="300"/>
              </a:spcAft>
            </a:pPr>
            <a:endParaRPr lang="en-GB" sz="1600"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12326E"/>
                </a:solidFill>
                <a:latin typeface="Poppins Medium" pitchFamily="2" charset="77"/>
                <a:cs typeface="Poppins Medium" pitchFamily="2" charset="77"/>
              </a:rPr>
              <a:t>“You have to be really sporty to work in the sector”</a:t>
            </a:r>
          </a:p>
          <a:p>
            <a:pPr>
              <a:spcAft>
                <a:spcPts val="300"/>
              </a:spcAft>
            </a:pPr>
            <a:endParaRPr lang="en-GB" sz="1600"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00AFD7"/>
                </a:solidFill>
                <a:latin typeface="Poppins Medium" pitchFamily="2" charset="77"/>
                <a:cs typeface="Poppins Medium" pitchFamily="2" charset="77"/>
              </a:rPr>
              <a:t>“There aren't many jobs in the sector”</a:t>
            </a:r>
          </a:p>
          <a:p>
            <a:pPr>
              <a:spcAft>
                <a:spcPts val="300"/>
              </a:spcAft>
            </a:pPr>
            <a:endParaRPr lang="en-GB" sz="1600"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12326E"/>
                </a:solidFill>
                <a:latin typeface="Poppins Medium" pitchFamily="2" charset="77"/>
                <a:cs typeface="Poppins Medium" pitchFamily="2" charset="77"/>
              </a:rPr>
              <a:t>“You don't need qualifications”</a:t>
            </a:r>
          </a:p>
          <a:p>
            <a:pPr>
              <a:spcAft>
                <a:spcPts val="300"/>
              </a:spcAft>
            </a:pPr>
            <a:endParaRPr lang="en-GB" sz="1600"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D14A95"/>
                </a:solidFill>
                <a:latin typeface="Poppins Medium" pitchFamily="2" charset="77"/>
                <a:cs typeface="Poppins Medium" pitchFamily="2" charset="77"/>
              </a:rPr>
              <a:t>“Once you're qualified, you've finished learning”</a:t>
            </a:r>
          </a:p>
          <a:p>
            <a:pPr>
              <a:spcAft>
                <a:spcPts val="300"/>
              </a:spcAft>
            </a:pPr>
            <a:endParaRPr lang="en-GB" sz="1600">
              <a:solidFill>
                <a:srgbClr val="12326E"/>
              </a:solidFill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12326E"/>
                </a:solidFill>
                <a:latin typeface="Poppins Medium" pitchFamily="2" charset="77"/>
                <a:cs typeface="Poppins Medium" pitchFamily="2" charset="77"/>
              </a:rPr>
              <a:t>“The pay is always low”</a:t>
            </a:r>
          </a:p>
          <a:p>
            <a:pPr>
              <a:spcAft>
                <a:spcPts val="300"/>
              </a:spcAft>
            </a:pPr>
            <a:endParaRPr lang="en-GB" sz="1600"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6AB651"/>
                </a:solidFill>
                <a:latin typeface="Poppins Medium" pitchFamily="2" charset="77"/>
                <a:cs typeface="Poppins Medium" pitchFamily="2" charset="77"/>
              </a:rPr>
              <a:t>“There's only one route into a career in sport”</a:t>
            </a:r>
          </a:p>
          <a:p>
            <a:pPr>
              <a:spcAft>
                <a:spcPts val="300"/>
              </a:spcAft>
            </a:pPr>
            <a:endParaRPr lang="en-GB" sz="1600">
              <a:latin typeface="Poppins Medium" pitchFamily="2" charset="77"/>
              <a:cs typeface="Poppins Medium" pitchFamily="2" charset="77"/>
            </a:endParaRPr>
          </a:p>
          <a:p>
            <a:pPr>
              <a:spcAft>
                <a:spcPts val="300"/>
              </a:spcAft>
            </a:pPr>
            <a:r>
              <a:rPr lang="en-GB" sz="1600">
                <a:solidFill>
                  <a:srgbClr val="12326E"/>
                </a:solidFill>
                <a:latin typeface="Poppins Medium" pitchFamily="2" charset="77"/>
                <a:cs typeface="Poppins Medium" pitchFamily="2" charset="77"/>
              </a:rPr>
              <a:t>“You'll spend all day in a gym”</a:t>
            </a:r>
          </a:p>
        </p:txBody>
      </p:sp>
    </p:spTree>
    <p:extLst>
      <p:ext uri="{BB962C8B-B14F-4D97-AF65-F5344CB8AC3E}">
        <p14:creationId xmlns:p14="http://schemas.microsoft.com/office/powerpoint/2010/main" val="176370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995DC-6BBB-C574-06CB-F385B5D87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2D0DE5-6602-5C25-02E9-4FDB97B3D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1" r="8545"/>
          <a:stretch>
            <a:fillRect/>
          </a:stretch>
        </p:blipFill>
        <p:spPr>
          <a:xfrm>
            <a:off x="6824286" y="-1"/>
            <a:ext cx="5367714" cy="6858000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F72FFA03-6B5D-6B80-9875-8DF4B77C5767}"/>
              </a:ext>
            </a:extLst>
          </p:cNvPr>
          <p:cNvSpPr txBox="1"/>
          <p:nvPr/>
        </p:nvSpPr>
        <p:spPr>
          <a:xfrm>
            <a:off x="603831" y="2149789"/>
            <a:ext cx="5616624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What's one thing you've learnt today that changed how you think about the </a:t>
            </a:r>
            <a:r>
              <a:rPr lang="en-GB" sz="3200" b="1">
                <a:solidFill>
                  <a:srgbClr val="EA547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sport and physical activity sector?</a:t>
            </a:r>
            <a:endParaRPr lang="en-US" sz="3000" b="1">
              <a:solidFill>
                <a:srgbClr val="EA5472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49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C236C0C-F562-131F-5EC6-C60B81609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4A9CF7-2F8A-0C7C-26B8-2CA0DE971EDF}"/>
              </a:ext>
            </a:extLst>
          </p:cNvPr>
          <p:cNvSpPr/>
          <p:nvPr/>
        </p:nvSpPr>
        <p:spPr>
          <a:xfrm>
            <a:off x="571851" y="1986817"/>
            <a:ext cx="5877684" cy="1133937"/>
          </a:xfrm>
          <a:prstGeom prst="rect">
            <a:avLst/>
          </a:prstGeom>
          <a:solidFill>
            <a:schemeClr val="accent4">
              <a:alpha val="2958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1E83B-B7AE-1B4B-AF66-37B242E8C79E}"/>
              </a:ext>
            </a:extLst>
          </p:cNvPr>
          <p:cNvSpPr txBox="1"/>
          <p:nvPr/>
        </p:nvSpPr>
        <p:spPr>
          <a:xfrm>
            <a:off x="653243" y="2110413"/>
            <a:ext cx="5796292" cy="36356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US" b="1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The Careers Hub offers resources for anyone interested in pursuing or developing their career in the sport and physical activity sector.</a:t>
            </a:r>
          </a:p>
          <a:p>
            <a:pPr>
              <a:lnSpc>
                <a:spcPct val="150000"/>
              </a:lnSpc>
              <a:buNone/>
            </a:pPr>
            <a:endParaRPr lang="en-US" b="0" i="0" u="none" strike="noStrike">
              <a:solidFill>
                <a:srgbClr val="12326E"/>
              </a:solidFill>
              <a:effectLst/>
              <a:latin typeface="Poppins" panose="00000500000000000000" pitchFamily="50" charset="0"/>
            </a:endParaRPr>
          </a:p>
          <a:p>
            <a: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We highlight the diverse and rewarding opportunities available and support individuals </a:t>
            </a:r>
            <a:br>
              <a:rPr lang="en-US" b="0" i="0" u="none" strike="noStrike" spc="-10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from all backgrounds in entering an exciting </a:t>
            </a:r>
            <a:b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and dynamic industry that plays a crucial role </a:t>
            </a:r>
            <a:b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in promoting health, well-being, and community</a:t>
            </a:r>
            <a:r>
              <a:rPr lang="en-US" b="0" i="0" u="none" strike="noStrike" spc="-10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 </a:t>
            </a:r>
            <a: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engagement across the UK.</a:t>
            </a:r>
          </a:p>
          <a:p>
            <a:pPr>
              <a:lnSpc>
                <a:spcPct val="150000"/>
              </a:lnSpc>
            </a:pPr>
            <a:endParaRPr lang="en-US" sz="1100">
              <a:solidFill>
                <a:srgbClr val="12326E"/>
              </a:solidFill>
              <a:latin typeface="Poppins" panose="00000500000000000000" pitchFamily="50" charset="0"/>
              <a:cs typeface="Poppins"/>
            </a:endParaRPr>
          </a:p>
          <a:p>
            <a:pPr>
              <a:lnSpc>
                <a:spcPct val="150000"/>
              </a:lnSpc>
            </a:pPr>
            <a:r>
              <a:rPr lang="en-US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Visit: </a:t>
            </a:r>
            <a:r>
              <a:rPr lang="en-GB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  <a:hlinkClick r:id="rId2"/>
              </a:rPr>
              <a:t>www.careers.cimspa.co.uk</a:t>
            </a:r>
            <a:r>
              <a:rPr lang="en-GB" b="0" i="0" u="none" strike="noStrike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 </a:t>
            </a:r>
            <a:endParaRPr lang="en-US" b="0" i="0" u="none" strike="noStrike">
              <a:solidFill>
                <a:srgbClr val="12326E"/>
              </a:solidFill>
              <a:effectLst/>
              <a:latin typeface="Poppins" panose="00000500000000000000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130086-5DF0-8B10-C19B-11C83869A542}"/>
              </a:ext>
            </a:extLst>
          </p:cNvPr>
          <p:cNvSpPr>
            <a:spLocks noGrp="1"/>
          </p:cNvSpPr>
          <p:nvPr/>
        </p:nvSpPr>
        <p:spPr>
          <a:xfrm>
            <a:off x="571851" y="635541"/>
            <a:ext cx="5633508" cy="10699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sz="5000" b="1" i="0" spc="-55">
                <a:solidFill>
                  <a:srgbClr val="12316D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36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Careers Hub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B39CA9-E5EC-5821-625F-B549D6570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818" y="1563995"/>
            <a:ext cx="4688272" cy="459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76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2326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12A0DB-E9A5-72A1-8C29-7902C47B2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>
            <a:extLst>
              <a:ext uri="{FF2B5EF4-FFF2-40B4-BE49-F238E27FC236}">
                <a16:creationId xmlns:a16="http://schemas.microsoft.com/office/drawing/2014/main" id="{150864C6-A1DF-2D13-01CA-C2836008E478}"/>
              </a:ext>
            </a:extLst>
          </p:cNvPr>
          <p:cNvSpPr txBox="1">
            <a:spLocks/>
          </p:cNvSpPr>
          <p:nvPr/>
        </p:nvSpPr>
        <p:spPr>
          <a:xfrm>
            <a:off x="987739" y="3557841"/>
            <a:ext cx="5638164" cy="86716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55600" indent="-342900">
              <a:spcBef>
                <a:spcPts val="12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 kern="1200" spc="-7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715963" indent="-357188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20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074738" indent="-358775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18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433513" indent="-358775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16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790700" indent="-357188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14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2326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EA5472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E33E3-E8F8-AA03-A326-043D9120D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74" y="983597"/>
            <a:ext cx="7225356" cy="729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D7D1C7-69B2-D556-7BF5-E2CCCEA6AD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508" y="2039055"/>
            <a:ext cx="9807047" cy="26980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188248-DB5B-FD82-7E81-0FADBBCD7F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73" y="5122017"/>
            <a:ext cx="9203873" cy="89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33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2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B706A4F-1BB2-A9BA-BEF8-B86455CE6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089" y="2034602"/>
            <a:ext cx="4034539" cy="995758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A08D9521-1F2F-C86F-4A69-1EEF26A748A4}"/>
              </a:ext>
            </a:extLst>
          </p:cNvPr>
          <p:cNvSpPr txBox="1">
            <a:spLocks/>
          </p:cNvSpPr>
          <p:nvPr/>
        </p:nvSpPr>
        <p:spPr>
          <a:xfrm>
            <a:off x="6196099" y="2332313"/>
            <a:ext cx="4034540" cy="920060"/>
          </a:xfrm>
          <a:prstGeom prst="rect">
            <a:avLst/>
          </a:prstGeom>
        </p:spPr>
        <p:txBody>
          <a:bodyPr vert="horz" wrap="square" lIns="0" tIns="88900" rIns="0" bIns="0" rtlCol="0" anchor="t">
            <a:noAutofit/>
          </a:bodyPr>
          <a:lstStyle>
            <a:lvl1pPr>
              <a:lnSpc>
                <a:spcPct val="90000"/>
              </a:lnSpc>
              <a:defRPr lang="en-GB" sz="4200" b="1" i="0" kern="1200" spc="-35">
                <a:solidFill>
                  <a:srgbClr val="FFFFFF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pPr>
              <a:spcAft>
                <a:spcPts val="1200"/>
              </a:spcAft>
              <a:defRPr/>
            </a:pPr>
            <a:r>
              <a:rPr lang="en-US" spc="-150">
                <a:solidFill>
                  <a:srgbClr val="00AFD7"/>
                </a:solidFill>
                <a:latin typeface="Poppins"/>
                <a:cs typeface="Poppins"/>
              </a:rPr>
              <a:t>Find out more</a:t>
            </a:r>
            <a:endParaRPr lang="en-US">
              <a:solidFill>
                <a:srgbClr val="00AFD7"/>
              </a:solidFill>
              <a:ea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F6D05D-205B-E580-1D9F-268E8F17380D}"/>
              </a:ext>
            </a:extLst>
          </p:cNvPr>
          <p:cNvSpPr txBox="1"/>
          <p:nvPr/>
        </p:nvSpPr>
        <p:spPr>
          <a:xfrm>
            <a:off x="6096000" y="3252373"/>
            <a:ext cx="53928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www.cimspa.co.uk</a:t>
            </a:r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CIMSPA Technical Education contact: </a:t>
            </a:r>
          </a:p>
          <a:p>
            <a:endParaRPr lang="en-US" b="1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Micki </a:t>
            </a:r>
            <a:r>
              <a:rPr lang="en-US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Ruggins</a:t>
            </a:r>
            <a:r>
              <a:rPr lang="en-U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:  </a:t>
            </a:r>
            <a:r>
              <a:rPr lang="en-US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micki.ruggins@cimspa.co.uk</a:t>
            </a:r>
            <a:r>
              <a:rPr lang="en-US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  </a:t>
            </a:r>
          </a:p>
          <a:p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CF1E2-6A3C-D95F-E976-594FF4C40CC3}"/>
              </a:ext>
            </a:extLst>
          </p:cNvPr>
          <p:cNvGrpSpPr/>
          <p:nvPr/>
        </p:nvGrpSpPr>
        <p:grpSpPr>
          <a:xfrm>
            <a:off x="11123821" y="6053761"/>
            <a:ext cx="318146" cy="461249"/>
            <a:chOff x="11120183" y="6056331"/>
            <a:chExt cx="318146" cy="461249"/>
          </a:xfrm>
        </p:grpSpPr>
        <p:sp>
          <p:nvSpPr>
            <p:cNvPr id="12" name="bk object 17">
              <a:extLst>
                <a:ext uri="{FF2B5EF4-FFF2-40B4-BE49-F238E27FC236}">
                  <a16:creationId xmlns:a16="http://schemas.microsoft.com/office/drawing/2014/main" id="{D52E1BF9-3EBA-A62B-9C11-829A1FBCDD7F}"/>
                </a:ext>
              </a:extLst>
            </p:cNvPr>
            <p:cNvSpPr/>
            <p:nvPr/>
          </p:nvSpPr>
          <p:spPr>
            <a:xfrm>
              <a:off x="11210785" y="6056331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097" y="5588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29" y="44602"/>
                  </a:lnTo>
                  <a:lnTo>
                    <a:pt x="56642" y="38303"/>
                  </a:lnTo>
                  <a:lnTo>
                    <a:pt x="62280" y="37807"/>
                  </a:lnTo>
                  <a:lnTo>
                    <a:pt x="118255" y="37807"/>
                  </a:lnTo>
                  <a:lnTo>
                    <a:pt x="128486" y="23113"/>
                  </a:lnTo>
                  <a:lnTo>
                    <a:pt x="41534" y="23113"/>
                  </a:lnTo>
                  <a:lnTo>
                    <a:pt x="34401" y="21778"/>
                  </a:lnTo>
                  <a:lnTo>
                    <a:pt x="29634" y="18746"/>
                  </a:lnTo>
                  <a:lnTo>
                    <a:pt x="25336" y="14020"/>
                  </a:lnTo>
                  <a:lnTo>
                    <a:pt x="18097" y="5588"/>
                  </a:lnTo>
                  <a:close/>
                </a:path>
                <a:path w="137159" h="45085">
                  <a:moveTo>
                    <a:pt x="118255" y="37807"/>
                  </a:moveTo>
                  <a:lnTo>
                    <a:pt x="74587" y="37807"/>
                  </a:lnTo>
                  <a:lnTo>
                    <a:pt x="80213" y="38303"/>
                  </a:lnTo>
                  <a:lnTo>
                    <a:pt x="113525" y="44602"/>
                  </a:lnTo>
                  <a:lnTo>
                    <a:pt x="118255" y="37807"/>
                  </a:lnTo>
                  <a:close/>
                </a:path>
                <a:path w="137159" h="45085">
                  <a:moveTo>
                    <a:pt x="74587" y="37807"/>
                  </a:moveTo>
                  <a:lnTo>
                    <a:pt x="62280" y="37807"/>
                  </a:lnTo>
                  <a:lnTo>
                    <a:pt x="67906" y="37820"/>
                  </a:lnTo>
                  <a:lnTo>
                    <a:pt x="74587" y="37807"/>
                  </a:lnTo>
                  <a:close/>
                </a:path>
                <a:path w="137159" h="45085">
                  <a:moveTo>
                    <a:pt x="68732" y="0"/>
                  </a:moveTo>
                  <a:lnTo>
                    <a:pt x="63563" y="12"/>
                  </a:lnTo>
                  <a:lnTo>
                    <a:pt x="59118" y="190"/>
                  </a:lnTo>
                  <a:lnTo>
                    <a:pt x="54711" y="431"/>
                  </a:lnTo>
                  <a:lnTo>
                    <a:pt x="52933" y="22745"/>
                  </a:lnTo>
                  <a:lnTo>
                    <a:pt x="41534" y="23113"/>
                  </a:lnTo>
                  <a:lnTo>
                    <a:pt x="95322" y="23113"/>
                  </a:lnTo>
                  <a:lnTo>
                    <a:pt x="83921" y="22745"/>
                  </a:lnTo>
                  <a:lnTo>
                    <a:pt x="82130" y="431"/>
                  </a:lnTo>
                  <a:lnTo>
                    <a:pt x="77749" y="190"/>
                  </a:lnTo>
                  <a:lnTo>
                    <a:pt x="73279" y="12"/>
                  </a:lnTo>
                  <a:lnTo>
                    <a:pt x="68732" y="0"/>
                  </a:lnTo>
                  <a:close/>
                </a:path>
                <a:path w="137159" h="45085">
                  <a:moveTo>
                    <a:pt x="118757" y="5588"/>
                  </a:moveTo>
                  <a:lnTo>
                    <a:pt x="111531" y="14020"/>
                  </a:lnTo>
                  <a:lnTo>
                    <a:pt x="107231" y="18746"/>
                  </a:lnTo>
                  <a:lnTo>
                    <a:pt x="102460" y="21778"/>
                  </a:lnTo>
                  <a:lnTo>
                    <a:pt x="95322" y="23113"/>
                  </a:lnTo>
                  <a:lnTo>
                    <a:pt x="128486" y="23113"/>
                  </a:lnTo>
                  <a:lnTo>
                    <a:pt x="136867" y="11074"/>
                  </a:lnTo>
                  <a:lnTo>
                    <a:pt x="131305" y="8991"/>
                  </a:lnTo>
                  <a:lnTo>
                    <a:pt x="125272" y="7124"/>
                  </a:lnTo>
                  <a:lnTo>
                    <a:pt x="118757" y="5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k object 18">
              <a:extLst>
                <a:ext uri="{FF2B5EF4-FFF2-40B4-BE49-F238E27FC236}">
                  <a16:creationId xmlns:a16="http://schemas.microsoft.com/office/drawing/2014/main" id="{3FFDE1C3-E0D2-6C6B-D4FB-74C01C3CA71B}"/>
                </a:ext>
              </a:extLst>
            </p:cNvPr>
            <p:cNvSpPr/>
            <p:nvPr/>
          </p:nvSpPr>
          <p:spPr>
            <a:xfrm>
              <a:off x="11120194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58" y="73698"/>
                  </a:moveTo>
                  <a:lnTo>
                    <a:pt x="276898" y="73698"/>
                  </a:lnTo>
                  <a:lnTo>
                    <a:pt x="277310" y="73939"/>
                  </a:lnTo>
                  <a:lnTo>
                    <a:pt x="277418" y="209943"/>
                  </a:lnTo>
                  <a:lnTo>
                    <a:pt x="277596" y="210286"/>
                  </a:lnTo>
                  <a:lnTo>
                    <a:pt x="317207" y="233133"/>
                  </a:lnTo>
                  <a:lnTo>
                    <a:pt x="318058" y="232651"/>
                  </a:lnTo>
                  <a:lnTo>
                    <a:pt x="318058" y="73698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84" y="28746"/>
                  </a:lnTo>
                  <a:lnTo>
                    <a:pt x="24177" y="62367"/>
                  </a:lnTo>
                  <a:lnTo>
                    <a:pt x="155625" y="139890"/>
                  </a:lnTo>
                  <a:lnTo>
                    <a:pt x="158940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20" y="139890"/>
                  </a:lnTo>
                  <a:lnTo>
                    <a:pt x="268135" y="78827"/>
                  </a:lnTo>
                  <a:lnTo>
                    <a:pt x="276453" y="73939"/>
                  </a:lnTo>
                  <a:lnTo>
                    <a:pt x="276898" y="73698"/>
                  </a:lnTo>
                  <a:lnTo>
                    <a:pt x="318058" y="73698"/>
                  </a:lnTo>
                  <a:lnTo>
                    <a:pt x="318058" y="40560"/>
                  </a:lnTo>
                  <a:lnTo>
                    <a:pt x="81868" y="40560"/>
                  </a:lnTo>
                  <a:lnTo>
                    <a:pt x="73128" y="40191"/>
                  </a:lnTo>
                  <a:lnTo>
                    <a:pt x="23746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62"/>
                  </a:moveTo>
                  <a:lnTo>
                    <a:pt x="147370" y="30657"/>
                  </a:lnTo>
                  <a:lnTo>
                    <a:pt x="106730" y="38341"/>
                  </a:lnTo>
                  <a:lnTo>
                    <a:pt x="93112" y="40096"/>
                  </a:lnTo>
                  <a:lnTo>
                    <a:pt x="81868" y="40560"/>
                  </a:lnTo>
                  <a:lnTo>
                    <a:pt x="236161" y="40560"/>
                  </a:lnTo>
                  <a:lnTo>
                    <a:pt x="224924" y="40096"/>
                  </a:lnTo>
                  <a:lnTo>
                    <a:pt x="211315" y="38341"/>
                  </a:lnTo>
                  <a:lnTo>
                    <a:pt x="170662" y="30657"/>
                  </a:lnTo>
                  <a:lnTo>
                    <a:pt x="165264" y="30187"/>
                  </a:lnTo>
                  <a:lnTo>
                    <a:pt x="153060" y="30162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91" y="1574"/>
                  </a:lnTo>
                  <a:lnTo>
                    <a:pt x="306082" y="8978"/>
                  </a:lnTo>
                  <a:lnTo>
                    <a:pt x="266454" y="35282"/>
                  </a:lnTo>
                  <a:lnTo>
                    <a:pt x="236161" y="40560"/>
                  </a:lnTo>
                  <a:lnTo>
                    <a:pt x="318058" y="40560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62"/>
                  </a:moveTo>
                  <a:lnTo>
                    <a:pt x="159296" y="30187"/>
                  </a:lnTo>
                  <a:lnTo>
                    <a:pt x="165264" y="30187"/>
                  </a:lnTo>
                  <a:lnTo>
                    <a:pt x="164972" y="30162"/>
                  </a:lnTo>
                  <a:close/>
                </a:path>
                <a:path w="318134" h="233679">
                  <a:moveTo>
                    <a:pt x="318058" y="13385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k object 19">
              <a:extLst>
                <a:ext uri="{FF2B5EF4-FFF2-40B4-BE49-F238E27FC236}">
                  <a16:creationId xmlns:a16="http://schemas.microsoft.com/office/drawing/2014/main" id="{A67133B5-10F6-3A2B-E78F-EEDD6AE36463}"/>
                </a:ext>
              </a:extLst>
            </p:cNvPr>
            <p:cNvSpPr/>
            <p:nvPr/>
          </p:nvSpPr>
          <p:spPr>
            <a:xfrm>
              <a:off x="11120183" y="6175635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689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8"/>
                  </a:lnTo>
                  <a:lnTo>
                    <a:pt x="10858" y="57937"/>
                  </a:lnTo>
                  <a:lnTo>
                    <a:pt x="17398" y="65278"/>
                  </a:lnTo>
                  <a:lnTo>
                    <a:pt x="21856" y="68961"/>
                  </a:lnTo>
                  <a:lnTo>
                    <a:pt x="315506" y="238417"/>
                  </a:lnTo>
                  <a:lnTo>
                    <a:pt x="316242" y="238112"/>
                  </a:lnTo>
                  <a:lnTo>
                    <a:pt x="317118" y="234645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79" y="43561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20">
              <a:extLst>
                <a:ext uri="{FF2B5EF4-FFF2-40B4-BE49-F238E27FC236}">
                  <a16:creationId xmlns:a16="http://schemas.microsoft.com/office/drawing/2014/main" id="{CF4A241B-FCF2-5979-39D5-0877E45CFA9A}"/>
                </a:ext>
              </a:extLst>
            </p:cNvPr>
            <p:cNvSpPr/>
            <p:nvPr/>
          </p:nvSpPr>
          <p:spPr>
            <a:xfrm>
              <a:off x="11120183" y="6275151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689" y="0"/>
                  </a:moveTo>
                  <a:lnTo>
                    <a:pt x="0" y="634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7"/>
                  </a:lnTo>
                  <a:lnTo>
                    <a:pt x="10858" y="57937"/>
                  </a:lnTo>
                  <a:lnTo>
                    <a:pt x="17398" y="65277"/>
                  </a:lnTo>
                  <a:lnTo>
                    <a:pt x="21856" y="68960"/>
                  </a:lnTo>
                  <a:lnTo>
                    <a:pt x="245071" y="197764"/>
                  </a:lnTo>
                  <a:lnTo>
                    <a:pt x="245440" y="197764"/>
                  </a:lnTo>
                  <a:lnTo>
                    <a:pt x="266756" y="185483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79" y="43560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21">
              <a:extLst>
                <a:ext uri="{FF2B5EF4-FFF2-40B4-BE49-F238E27FC236}">
                  <a16:creationId xmlns:a16="http://schemas.microsoft.com/office/drawing/2014/main" id="{4C91F07F-EF5B-3743-56FE-2BE5B5374599}"/>
                </a:ext>
              </a:extLst>
            </p:cNvPr>
            <p:cNvSpPr/>
            <p:nvPr/>
          </p:nvSpPr>
          <p:spPr>
            <a:xfrm>
              <a:off x="11120183" y="6374667"/>
              <a:ext cx="202755" cy="14291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DCF329EE-0CF3-8A41-F34A-28E551D05BEE}"/>
              </a:ext>
            </a:extLst>
          </p:cNvPr>
          <p:cNvSpPr/>
          <p:nvPr/>
        </p:nvSpPr>
        <p:spPr>
          <a:xfrm>
            <a:off x="4798032" y="3935002"/>
            <a:ext cx="1160979" cy="1160979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2292" t="-17187" r="-60413" b="-332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2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MSPA">
      <a:dk1>
        <a:sysClr val="windowText" lastClr="000000"/>
      </a:dk1>
      <a:lt1>
        <a:sysClr val="window" lastClr="FFFFFF"/>
      </a:lt1>
      <a:dk2>
        <a:srgbClr val="12326E"/>
      </a:dk2>
      <a:lt2>
        <a:srgbClr val="A5DAEC"/>
      </a:lt2>
      <a:accent1>
        <a:srgbClr val="00AFD7"/>
      </a:accent1>
      <a:accent2>
        <a:srgbClr val="AFB700"/>
      </a:accent2>
      <a:accent3>
        <a:srgbClr val="6AB651"/>
      </a:accent3>
      <a:accent4>
        <a:srgbClr val="00B0AD"/>
      </a:accent4>
      <a:accent5>
        <a:srgbClr val="EA5472"/>
      </a:accent5>
      <a:accent6>
        <a:srgbClr val="F089B1"/>
      </a:accent6>
      <a:hlink>
        <a:srgbClr val="12316D"/>
      </a:hlink>
      <a:folHlink>
        <a:srgbClr val="EA5371"/>
      </a:folHlink>
    </a:clrScheme>
    <a:fontScheme name="CIMP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IMSPA-Powerpoint-Test.pptx" id="{05752962-004A-4C9E-88FE-64F96BDCDBFC}" vid="{CB91674E-47D3-41B1-BC36-E246F69B95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8ACCC5C12735428668C0A4F421A8A4" ma:contentTypeVersion="23" ma:contentTypeDescription="Create a new document." ma:contentTypeScope="" ma:versionID="7dc83b4293eb6335fd649659d4f4a4bf">
  <xsd:schema xmlns:xsd="http://www.w3.org/2001/XMLSchema" xmlns:xs="http://www.w3.org/2001/XMLSchema" xmlns:p="http://schemas.microsoft.com/office/2006/metadata/properties" xmlns:ns2="2717a2cc-f512-4d49-8f27-545b42fa0c9a" xmlns:ns3="c1745aab-47d5-421a-999d-4b79c06ba2f6" targetNamespace="http://schemas.microsoft.com/office/2006/metadata/properties" ma:root="true" ma:fieldsID="48d4bccb19ed27ccb8d8dcbb3e73500f" ns2:_="" ns3:_="">
    <xsd:import namespace="2717a2cc-f512-4d49-8f27-545b42fa0c9a"/>
    <xsd:import namespace="c1745aab-47d5-421a-999d-4b79c06ba2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17a2cc-f512-4d49-8f27-545b42fa0c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537b0d9-0695-4785-b339-d0789b8fd7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45aab-47d5-421a-999d-4b79c06ba2f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537d01c-706d-4d61-b5b0-24050e8d5561}" ma:internalName="TaxCatchAll" ma:showField="CatchAllData" ma:web="c1745aab-47d5-421a-999d-4b79c06ba2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717a2cc-f512-4d49-8f27-545b42fa0c9a" xsi:nil="true"/>
    <lcf76f155ced4ddcb4097134ff3c332f xmlns="2717a2cc-f512-4d49-8f27-545b42fa0c9a">
      <Terms xmlns="http://schemas.microsoft.com/office/infopath/2007/PartnerControls"/>
    </lcf76f155ced4ddcb4097134ff3c332f>
    <TaxCatchAll xmlns="c1745aab-47d5-421a-999d-4b79c06ba2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8FBC58-A9B2-407F-9E28-B4946BE92559}">
  <ds:schemaRefs>
    <ds:schemaRef ds:uri="2717a2cc-f512-4d49-8f27-545b42fa0c9a"/>
    <ds:schemaRef ds:uri="c1745aab-47d5-421a-999d-4b79c06ba2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E0B847D-623D-46D1-B030-837E0F6F292D}">
  <ds:schemaRefs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2717a2cc-f512-4d49-8f27-545b42fa0c9a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1745aab-47d5-421a-999d-4b79c06ba2f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93C3D60-8C6F-4398-B6DC-6F48479120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464</Words>
  <Application>Microsoft Office PowerPoint</Application>
  <PresentationFormat>Widescreen</PresentationFormat>
  <Paragraphs>81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The sport and physical activity sector is one of the most inspiring, motivating, sociable, variable and interesting sectors I know.  No one day is the same, no one job is either. Imagine working in a sector where you can change lives every day, even save lives every day!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Micki Ruggins</dc:creator>
  <cp:lastModifiedBy>Georgia Taylor</cp:lastModifiedBy>
  <cp:revision>7</cp:revision>
  <dcterms:created xsi:type="dcterms:W3CDTF">2026-08-05T11:11:37Z</dcterms:created>
  <dcterms:modified xsi:type="dcterms:W3CDTF">2026-10-15T08:58:46Z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2018-11-19T00:00:00Z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2018-11-19T00:00:00Z</vt:filetime>
  </property>
  <property fmtid="{D5CDD505-2E9C-101B-9397-08002B2CF9AE}" pid="5" name="ContentTypeId">
    <vt:lpwstr>0x010100268ACCC5C12735428668C0A4F421A8A4</vt:lpwstr>
  </property>
  <property fmtid="{D5CDD505-2E9C-101B-9397-08002B2CF9AE}" pid="6" name="MediaServiceImageTags">
    <vt:lpwstr/>
  </property>
</Properties>
</file>